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81" r:id="rId3"/>
    <p:sldId id="257" r:id="rId4"/>
    <p:sldId id="258" r:id="rId5"/>
    <p:sldId id="259" r:id="rId6"/>
    <p:sldId id="260" r:id="rId7"/>
    <p:sldId id="271" r:id="rId8"/>
    <p:sldId id="272" r:id="rId9"/>
    <p:sldId id="261" r:id="rId10"/>
    <p:sldId id="268" r:id="rId11"/>
    <p:sldId id="262" r:id="rId12"/>
    <p:sldId id="282" r:id="rId13"/>
    <p:sldId id="283" r:id="rId14"/>
    <p:sldId id="264" r:id="rId15"/>
    <p:sldId id="265" r:id="rId16"/>
    <p:sldId id="266" r:id="rId17"/>
    <p:sldId id="278" r:id="rId18"/>
    <p:sldId id="267" r:id="rId19"/>
    <p:sldId id="270" r:id="rId20"/>
    <p:sldId id="256" r:id="rId21"/>
    <p:sldId id="273" r:id="rId22"/>
    <p:sldId id="274" r:id="rId23"/>
    <p:sldId id="27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s-pdc\diagsaude$\VIDA%20NO%20TRANSITO\DADOS%20POR%20TRIMESTRE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s-pdc\diagsaude$\VIDA%20NO%20TRANSITO\PLANILHA%20M&#218;LTIPLA%20-%20201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2\BLOOMBERG\BANCO%20OBITOS\PLANILHA%20M&#218;LTIPLA%20-%202012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s-pdc\diagsaude$\VIDA%20NO%20TRANSITO\PLANILHA%20M&#218;LTIPLA%20-%202012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s-pdc\diagsaude$\VIDA%20NO%20TRANSITO\PLANILHA%20M&#218;LTIPLA%20-%202012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s-pdc\diagsaude$\VIDA%20NO%20TRANSITO\PLANILHA%20M&#218;LTIPLA%20-%202012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s-pdc\diagsaude$\VIDA%20NO%20TRANSITO\PLANILHA%20M&#218;LTIPLA%20-%202012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s-pdc\diagsaude$\VIDA%20NO%20TRANSITO\PLANILHA%20M&#218;LTIPLA%20-%202012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eoliveira\AppData\Roaming\Microsoft\Excel\PLANILHA%20M&#218;LTIPLA%20-%202012%20(version%20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2\BLOOMBERG\BANCO%202012\SIM%202012%20ATROPELAMEN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2\BLOOMBERG\BANCO%202012\SIM%202012%20ATROPELAMEN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2\BLOOMBERG\BANCO%202012\SIM%202012%20ATROPELAMEN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2\BLOOMBERG\BANCO%20OBITOS\SIM%202012%20ATROPELAMENT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s-pdc\diagsaude$\VIDA%20NO%20TRANSITO\PLANILHA%20M&#218;LTIPLA%20-%202012%20-%20NOV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s-pdc\diagsaude$\VIDA%20NO%20TRANSITO\PLANILHA%20M&#218;LTIPLA%20-%202012%20-%20NOVO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s-pdc\diagsaude$\VIDA%20NO%20TRANSITO\PLANILHA%20M&#218;LTIPLA%20-%20201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s-pdc\diagsaude$\VIDA%20NO%20TRANSITO\PLANILHA%20M&#218;LTIPLA%20-%20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Graf!$C$3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trendline>
            <c:trendlineType val="linear"/>
          </c:trendline>
          <c:cat>
            <c:multiLvlStrRef>
              <c:f>Graf!$A$4:$B$15</c:f>
              <c:multiLvlStrCache>
                <c:ptCount val="12"/>
                <c:lvl>
                  <c:pt idx="0">
                    <c:v>1º TRI</c:v>
                  </c:pt>
                  <c:pt idx="1">
                    <c:v>2º TRI</c:v>
                  </c:pt>
                  <c:pt idx="2">
                    <c:v>3º TRI</c:v>
                  </c:pt>
                  <c:pt idx="3">
                    <c:v>4º TRI</c:v>
                  </c:pt>
                  <c:pt idx="4">
                    <c:v>1º TRI</c:v>
                  </c:pt>
                  <c:pt idx="5">
                    <c:v>2º TRI</c:v>
                  </c:pt>
                  <c:pt idx="6">
                    <c:v>3º TRI</c:v>
                  </c:pt>
                  <c:pt idx="7">
                    <c:v>4º TRI</c:v>
                  </c:pt>
                  <c:pt idx="8">
                    <c:v>1º TRI</c:v>
                  </c:pt>
                  <c:pt idx="9">
                    <c:v>2º TRI</c:v>
                  </c:pt>
                  <c:pt idx="10">
                    <c:v>3º TRI</c:v>
                  </c:pt>
                  <c:pt idx="11">
                    <c:v>4º TRI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</c:lvl>
              </c:multiLvlStrCache>
            </c:multiLvlStrRef>
          </c:cat>
          <c:val>
            <c:numRef>
              <c:f>Graf!$C$4:$C$15</c:f>
              <c:numCache>
                <c:formatCode>General</c:formatCode>
                <c:ptCount val="12"/>
                <c:pt idx="0">
                  <c:v>64</c:v>
                </c:pt>
                <c:pt idx="1">
                  <c:v>86</c:v>
                </c:pt>
                <c:pt idx="2">
                  <c:v>83</c:v>
                </c:pt>
                <c:pt idx="3">
                  <c:v>87</c:v>
                </c:pt>
                <c:pt idx="4">
                  <c:v>79</c:v>
                </c:pt>
                <c:pt idx="5">
                  <c:v>74</c:v>
                </c:pt>
                <c:pt idx="6">
                  <c:v>84</c:v>
                </c:pt>
                <c:pt idx="7">
                  <c:v>73</c:v>
                </c:pt>
                <c:pt idx="8">
                  <c:v>61</c:v>
                </c:pt>
                <c:pt idx="9">
                  <c:v>79</c:v>
                </c:pt>
                <c:pt idx="10">
                  <c:v>64</c:v>
                </c:pt>
                <c:pt idx="11">
                  <c:v>57</c:v>
                </c:pt>
              </c:numCache>
            </c:numRef>
          </c:val>
        </c:ser>
        <c:ser>
          <c:idx val="1"/>
          <c:order val="1"/>
          <c:tx>
            <c:strRef>
              <c:f>Graf!$D$3</c:f>
              <c:strCache>
                <c:ptCount val="1"/>
                <c:pt idx="0">
                  <c:v>No Local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trendline>
            <c:trendlineType val="linear"/>
          </c:trendline>
          <c:cat>
            <c:multiLvlStrRef>
              <c:f>Graf!$A$4:$B$15</c:f>
              <c:multiLvlStrCache>
                <c:ptCount val="12"/>
                <c:lvl>
                  <c:pt idx="0">
                    <c:v>1º TRI</c:v>
                  </c:pt>
                  <c:pt idx="1">
                    <c:v>2º TRI</c:v>
                  </c:pt>
                  <c:pt idx="2">
                    <c:v>3º TRI</c:v>
                  </c:pt>
                  <c:pt idx="3">
                    <c:v>4º TRI</c:v>
                  </c:pt>
                  <c:pt idx="4">
                    <c:v>1º TRI</c:v>
                  </c:pt>
                  <c:pt idx="5">
                    <c:v>2º TRI</c:v>
                  </c:pt>
                  <c:pt idx="6">
                    <c:v>3º TRI</c:v>
                  </c:pt>
                  <c:pt idx="7">
                    <c:v>4º TRI</c:v>
                  </c:pt>
                  <c:pt idx="8">
                    <c:v>1º TRI</c:v>
                  </c:pt>
                  <c:pt idx="9">
                    <c:v>2º TRI</c:v>
                  </c:pt>
                  <c:pt idx="10">
                    <c:v>3º TRI</c:v>
                  </c:pt>
                  <c:pt idx="11">
                    <c:v>4º TRI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</c:lvl>
              </c:multiLvlStrCache>
            </c:multiLvlStrRef>
          </c:cat>
          <c:val>
            <c:numRef>
              <c:f>Graf!$D$4:$D$15</c:f>
              <c:numCache>
                <c:formatCode>General</c:formatCode>
                <c:ptCount val="12"/>
                <c:pt idx="0">
                  <c:v>28</c:v>
                </c:pt>
                <c:pt idx="1">
                  <c:v>44</c:v>
                </c:pt>
                <c:pt idx="2">
                  <c:v>37</c:v>
                </c:pt>
                <c:pt idx="3">
                  <c:v>50</c:v>
                </c:pt>
                <c:pt idx="4">
                  <c:v>28</c:v>
                </c:pt>
                <c:pt idx="5">
                  <c:v>35</c:v>
                </c:pt>
                <c:pt idx="6">
                  <c:v>28</c:v>
                </c:pt>
                <c:pt idx="7">
                  <c:v>26</c:v>
                </c:pt>
                <c:pt idx="8">
                  <c:v>30</c:v>
                </c:pt>
                <c:pt idx="9">
                  <c:v>45</c:v>
                </c:pt>
                <c:pt idx="10">
                  <c:v>25</c:v>
                </c:pt>
                <c:pt idx="11">
                  <c:v>22</c:v>
                </c:pt>
              </c:numCache>
            </c:numRef>
          </c:val>
        </c:ser>
        <c:dLbls>
          <c:showVal val="1"/>
        </c:dLbls>
        <c:marker val="1"/>
        <c:axId val="58743424"/>
        <c:axId val="58782080"/>
      </c:lineChart>
      <c:catAx>
        <c:axId val="587434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8782080"/>
        <c:crosses val="autoZero"/>
        <c:auto val="1"/>
        <c:lblAlgn val="ctr"/>
        <c:lblOffset val="100"/>
      </c:catAx>
      <c:valAx>
        <c:axId val="58782080"/>
        <c:scaling>
          <c:orientation val="minMax"/>
        </c:scaling>
        <c:delete val="1"/>
        <c:axPos val="l"/>
        <c:numFmt formatCode="0" sourceLinked="0"/>
        <c:tickLblPos val="nextTo"/>
        <c:crossAx val="58743424"/>
        <c:crosses val="autoZero"/>
        <c:crossBetween val="between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3.4767006260791551E-2"/>
          <c:y val="9.5066738105696769E-2"/>
          <c:w val="0.46424305699512758"/>
          <c:h val="0.79152755631857474"/>
        </c:manualLayout>
      </c:layout>
      <c:doughnutChart>
        <c:varyColors val="1"/>
        <c:ser>
          <c:idx val="0"/>
          <c:order val="0"/>
          <c:tx>
            <c:strRef>
              <c:f>Infraest!$K$4</c:f>
              <c:strCache>
                <c:ptCount val="1"/>
                <c:pt idx="0">
                  <c:v>%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Infraest!$I$5:$I$11</c:f>
              <c:strCache>
                <c:ptCount val="7"/>
                <c:pt idx="0">
                  <c:v>Iluminação deficiente</c:v>
                </c:pt>
                <c:pt idx="1">
                  <c:v>Ausencia de travessia segura para o pedestre</c:v>
                </c:pt>
                <c:pt idx="2">
                  <c:v>Ausência de calçada</c:v>
                </c:pt>
                <c:pt idx="3">
                  <c:v>Engenharia que induz ao erro</c:v>
                </c:pt>
                <c:pt idx="4">
                  <c:v>Ausência de anteparo</c:v>
                </c:pt>
                <c:pt idx="5">
                  <c:v>Má conservação da pista</c:v>
                </c:pt>
                <c:pt idx="6">
                  <c:v>Falta de sinalização</c:v>
                </c:pt>
              </c:strCache>
            </c:strRef>
          </c:cat>
          <c:val>
            <c:numRef>
              <c:f>Infraest!$K$5:$K$11</c:f>
              <c:numCache>
                <c:formatCode>0.0</c:formatCode>
                <c:ptCount val="7"/>
                <c:pt idx="0">
                  <c:v>31.707317073170692</c:v>
                </c:pt>
                <c:pt idx="1">
                  <c:v>24.390243902438989</c:v>
                </c:pt>
                <c:pt idx="2">
                  <c:v>4.8780487804878163</c:v>
                </c:pt>
                <c:pt idx="3">
                  <c:v>12.195121951219511</c:v>
                </c:pt>
                <c:pt idx="4">
                  <c:v>9.7560975609756095</c:v>
                </c:pt>
                <c:pt idx="5">
                  <c:v>12.195121951219511</c:v>
                </c:pt>
                <c:pt idx="6">
                  <c:v>4.8780487804878163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2571429110683243"/>
          <c:y val="2.1729371577885452E-2"/>
          <c:w val="0.43833090436556854"/>
          <c:h val="0.94972987787251295"/>
        </c:manualLayout>
      </c:layout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3.52281182243524E-2"/>
          <c:y val="0.14291857036388972"/>
          <c:w val="0.50277777777777777"/>
          <c:h val="0.74485596707819113"/>
        </c:manualLayout>
      </c:layout>
      <c:doughnutChart>
        <c:varyColors val="1"/>
        <c:ser>
          <c:idx val="0"/>
          <c:order val="0"/>
          <c:tx>
            <c:strRef>
              <c:f>'Desr Sinal'!$I$3</c:f>
              <c:strCache>
                <c:ptCount val="1"/>
                <c:pt idx="0">
                  <c:v>%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'Desr Sinal'!$G$4:$G$8</c:f>
              <c:strCache>
                <c:ptCount val="5"/>
                <c:pt idx="0">
                  <c:v>Avanço de preferencial</c:v>
                </c:pt>
                <c:pt idx="1">
                  <c:v>Avanço de sinal</c:v>
                </c:pt>
                <c:pt idx="2">
                  <c:v>Desrespeito a faixa de pesdestre</c:v>
                </c:pt>
                <c:pt idx="3">
                  <c:v>Ultrapassagem proibida</c:v>
                </c:pt>
                <c:pt idx="4">
                  <c:v>Distância entre veículos</c:v>
                </c:pt>
              </c:strCache>
            </c:strRef>
          </c:cat>
          <c:val>
            <c:numRef>
              <c:f>'Desr Sinal'!$I$4:$I$8</c:f>
              <c:numCache>
                <c:formatCode>0.0</c:formatCode>
                <c:ptCount val="5"/>
                <c:pt idx="0">
                  <c:v>41.666666666666593</c:v>
                </c:pt>
                <c:pt idx="1">
                  <c:v>36.111111111111114</c:v>
                </c:pt>
                <c:pt idx="2">
                  <c:v>8.3333333333333357</c:v>
                </c:pt>
                <c:pt idx="3">
                  <c:v>11.111111111111097</c:v>
                </c:pt>
                <c:pt idx="4">
                  <c:v>2.7777777777777826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4847507628992975"/>
          <c:y val="0.12758238553514167"/>
          <c:w val="0.43413361936224465"/>
          <c:h val="0.74483522892971765"/>
        </c:manualLayout>
      </c:layout>
      <c:txPr>
        <a:bodyPr/>
        <a:lstStyle/>
        <a:p>
          <a:pPr>
            <a:defRPr sz="13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>
        <c:manualLayout>
          <c:layoutTarget val="inner"/>
          <c:xMode val="edge"/>
          <c:yMode val="edge"/>
          <c:x val="8.4507042253521472E-2"/>
          <c:y val="6.5822784810126975E-2"/>
          <c:w val="0.89436619718309851"/>
          <c:h val="0.35277827067391232"/>
        </c:manualLayout>
      </c:layout>
      <c:barChart>
        <c:barDir val="col"/>
        <c:grouping val="clustered"/>
        <c:ser>
          <c:idx val="0"/>
          <c:order val="0"/>
          <c:tx>
            <c:strRef>
              <c:f>'Moto fatores e condutas'!$D$68</c:f>
              <c:strCache>
                <c:ptCount val="1"/>
                <c:pt idx="0">
                  <c:v>n.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0070C0"/>
              </a:solidFill>
            </c:spPr>
          </c:dPt>
          <c:dPt>
            <c:idx val="17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8"/>
            <c:spPr>
              <a:solidFill>
                <a:srgbClr val="C0504D">
                  <a:lumMod val="75000"/>
                </a:srgbClr>
              </a:solidFill>
            </c:spPr>
          </c:dPt>
          <c:dPt>
            <c:idx val="19"/>
            <c:spPr>
              <a:solidFill>
                <a:srgbClr val="C0504D">
                  <a:lumMod val="75000"/>
                </a:srgbClr>
              </a:solidFill>
            </c:spPr>
          </c:dPt>
          <c:dPt>
            <c:idx val="20"/>
            <c:spPr>
              <a:solidFill>
                <a:srgbClr val="C0504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multiLvlStrRef>
              <c:f>'Moto fatores e condutas'!$B$69:$C$89</c:f>
              <c:multiLvlStrCache>
                <c:ptCount val="21"/>
                <c:lvl>
                  <c:pt idx="0">
                    <c:v>Álcool</c:v>
                  </c:pt>
                  <c:pt idx="1">
                    <c:v>Velocidade</c:v>
                  </c:pt>
                  <c:pt idx="2">
                    <c:v>Infraestrutura</c:v>
                  </c:pt>
                  <c:pt idx="3">
                    <c:v>Condições climáticas</c:v>
                  </c:pt>
                  <c:pt idx="4">
                    <c:v>Visibilidade</c:v>
                  </c:pt>
                  <c:pt idx="5">
                    <c:v>Condições do veículo</c:v>
                  </c:pt>
                  <c:pt idx="7">
                    <c:v>Desrespeito a sinalização</c:v>
                  </c:pt>
                  <c:pt idx="8">
                    <c:v>Habilitação</c:v>
                  </c:pt>
                  <c:pt idx="9">
                    <c:v>Mudança de faixa / pista</c:v>
                  </c:pt>
                  <c:pt idx="10">
                    <c:v>Transitar em local proibido</c:v>
                  </c:pt>
                  <c:pt idx="11">
                    <c:v>Converter / cruzar sem dar preferência</c:v>
                  </c:pt>
                  <c:pt idx="12">
                    <c:v>Direção perigosa</c:v>
                  </c:pt>
                  <c:pt idx="13">
                    <c:v>Ausência de direção defensiva</c:v>
                  </c:pt>
                  <c:pt idx="14">
                    <c:v>Distância entre veículos</c:v>
                  </c:pt>
                  <c:pt idx="15">
                    <c:v>Transitar em local impróprio</c:v>
                  </c:pt>
                  <c:pt idx="17">
                    <c:v>Motociclista</c:v>
                  </c:pt>
                  <c:pt idx="18">
                    <c:v>Condutor de veículo leve</c:v>
                  </c:pt>
                  <c:pt idx="19">
                    <c:v>Consdutor de veículo pesado</c:v>
                  </c:pt>
                  <c:pt idx="20">
                    <c:v>Ônibus</c:v>
                  </c:pt>
                </c:lvl>
                <c:lvl>
                  <c:pt idx="0">
                    <c:v>Fatores de Risco</c:v>
                  </c:pt>
                  <c:pt idx="7">
                    <c:v>Condutas de Risco</c:v>
                  </c:pt>
                  <c:pt idx="17">
                    <c:v>Usuário Contributivo</c:v>
                  </c:pt>
                </c:lvl>
              </c:multiLvlStrCache>
            </c:multiLvlStrRef>
          </c:cat>
          <c:val>
            <c:numRef>
              <c:f>'Moto fatores e condutas'!$D$69:$D$89</c:f>
              <c:numCache>
                <c:formatCode>General</c:formatCode>
                <c:ptCount val="21"/>
                <c:pt idx="0">
                  <c:v>190</c:v>
                </c:pt>
                <c:pt idx="1">
                  <c:v>150</c:v>
                </c:pt>
                <c:pt idx="2">
                  <c:v>48</c:v>
                </c:pt>
                <c:pt idx="3">
                  <c:v>18</c:v>
                </c:pt>
                <c:pt idx="4">
                  <c:v>18</c:v>
                </c:pt>
                <c:pt idx="5">
                  <c:v>10</c:v>
                </c:pt>
                <c:pt idx="7">
                  <c:v>160</c:v>
                </c:pt>
                <c:pt idx="8">
                  <c:v>124</c:v>
                </c:pt>
                <c:pt idx="9">
                  <c:v>78</c:v>
                </c:pt>
                <c:pt idx="10">
                  <c:v>62</c:v>
                </c:pt>
                <c:pt idx="11">
                  <c:v>60</c:v>
                </c:pt>
                <c:pt idx="12">
                  <c:v>40</c:v>
                </c:pt>
                <c:pt idx="13">
                  <c:v>34</c:v>
                </c:pt>
                <c:pt idx="14">
                  <c:v>30</c:v>
                </c:pt>
                <c:pt idx="15">
                  <c:v>10</c:v>
                </c:pt>
                <c:pt idx="17">
                  <c:v>71</c:v>
                </c:pt>
                <c:pt idx="18">
                  <c:v>29</c:v>
                </c:pt>
                <c:pt idx="19">
                  <c:v>8</c:v>
                </c:pt>
                <c:pt idx="20">
                  <c:v>3</c:v>
                </c:pt>
              </c:numCache>
            </c:numRef>
          </c:val>
        </c:ser>
        <c:dLbls>
          <c:showVal val="1"/>
        </c:dLbls>
        <c:axId val="65148416"/>
        <c:axId val="65149952"/>
      </c:barChart>
      <c:catAx>
        <c:axId val="6514841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/>
            </a:pPr>
            <a:endParaRPr lang="pt-BR"/>
          </a:p>
        </c:txPr>
        <c:crossAx val="65149952"/>
        <c:crosses val="autoZero"/>
        <c:auto val="1"/>
        <c:lblAlgn val="ctr"/>
        <c:lblOffset val="100"/>
      </c:catAx>
      <c:valAx>
        <c:axId val="6514995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n.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65148416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8.4507042253521528E-2"/>
          <c:y val="6.5822784810127016E-2"/>
          <c:w val="0.89436619718309851"/>
          <c:h val="0.35277827067391232"/>
        </c:manualLayout>
      </c:layout>
      <c:barChart>
        <c:barDir val="col"/>
        <c:grouping val="clustered"/>
        <c:ser>
          <c:idx val="0"/>
          <c:order val="0"/>
          <c:tx>
            <c:strRef>
              <c:f>Pedestre!$C$126</c:f>
              <c:strCache>
                <c:ptCount val="1"/>
                <c:pt idx="0">
                  <c:v>n.</c:v>
                </c:pt>
              </c:strCache>
            </c:strRef>
          </c:tx>
          <c:dPt>
            <c:idx val="9"/>
            <c:spPr>
              <a:solidFill>
                <a:srgbClr val="F79646">
                  <a:lumMod val="75000"/>
                </a:srgbClr>
              </a:solidFill>
            </c:spPr>
          </c:dPt>
          <c:dPt>
            <c:idx val="10"/>
            <c:spPr>
              <a:solidFill>
                <a:srgbClr val="F79646">
                  <a:lumMod val="75000"/>
                </a:srgbClr>
              </a:solidFill>
            </c:spPr>
          </c:dPt>
          <c:dPt>
            <c:idx val="11"/>
            <c:spPr>
              <a:solidFill>
                <a:srgbClr val="F79646">
                  <a:lumMod val="75000"/>
                </a:srgbClr>
              </a:solidFill>
            </c:spPr>
          </c:dPt>
          <c:dPt>
            <c:idx val="12"/>
            <c:spPr>
              <a:solidFill>
                <a:srgbClr val="F79646">
                  <a:lumMod val="75000"/>
                </a:srgbClr>
              </a:solidFill>
            </c:spPr>
          </c:dPt>
          <c:dPt>
            <c:idx val="13"/>
            <c:spPr>
              <a:solidFill>
                <a:srgbClr val="F79646">
                  <a:lumMod val="75000"/>
                </a:srgbClr>
              </a:solidFill>
            </c:spPr>
          </c:dPt>
          <c:dPt>
            <c:idx val="14"/>
            <c:spPr>
              <a:solidFill>
                <a:srgbClr val="F79646">
                  <a:lumMod val="75000"/>
                </a:srgbClr>
              </a:solidFill>
            </c:spPr>
          </c:dPt>
          <c:dPt>
            <c:idx val="15"/>
            <c:spPr>
              <a:solidFill>
                <a:srgbClr val="F79646">
                  <a:lumMod val="75000"/>
                </a:srgbClr>
              </a:solidFill>
            </c:spPr>
          </c:dPt>
          <c:dPt>
            <c:idx val="16"/>
            <c:spPr>
              <a:solidFill>
                <a:srgbClr val="F79646">
                  <a:lumMod val="75000"/>
                </a:srgbClr>
              </a:solidFill>
            </c:spPr>
          </c:dPt>
          <c:dPt>
            <c:idx val="18"/>
            <c:spPr>
              <a:solidFill>
                <a:srgbClr val="C0504D">
                  <a:lumMod val="75000"/>
                </a:srgbClr>
              </a:solidFill>
            </c:spPr>
          </c:dPt>
          <c:dPt>
            <c:idx val="19"/>
            <c:spPr>
              <a:solidFill>
                <a:srgbClr val="C0504D">
                  <a:lumMod val="75000"/>
                </a:srgbClr>
              </a:solidFill>
            </c:spPr>
          </c:dPt>
          <c:dPt>
            <c:idx val="20"/>
            <c:spPr>
              <a:solidFill>
                <a:srgbClr val="C0504D">
                  <a:lumMod val="75000"/>
                </a:srgbClr>
              </a:solidFill>
            </c:spPr>
          </c:dPt>
          <c:dPt>
            <c:idx val="21"/>
            <c:spPr>
              <a:solidFill>
                <a:srgbClr val="C0504D">
                  <a:lumMod val="75000"/>
                </a:srgbClr>
              </a:solidFill>
            </c:spPr>
          </c:dPt>
          <c:dPt>
            <c:idx val="22"/>
            <c:spPr>
              <a:solidFill>
                <a:srgbClr val="C0504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multiLvlStrRef>
              <c:f>Pedestre!$A$127:$B$149</c:f>
              <c:multiLvlStrCache>
                <c:ptCount val="23"/>
                <c:lvl>
                  <c:pt idx="0">
                    <c:v>Velocidade</c:v>
                  </c:pt>
                  <c:pt idx="1">
                    <c:v>Álcool</c:v>
                  </c:pt>
                  <c:pt idx="2">
                    <c:v>Infraestrutura</c:v>
                  </c:pt>
                  <c:pt idx="3">
                    <c:v>Idade avançada do pedestre</c:v>
                  </c:pt>
                  <c:pt idx="4">
                    <c:v>Fator de distração do pedestre</c:v>
                  </c:pt>
                  <c:pt idx="5">
                    <c:v>Condições climáticas</c:v>
                  </c:pt>
                  <c:pt idx="6">
                    <c:v>Visibilidade</c:v>
                  </c:pt>
                  <c:pt idx="7">
                    <c:v>Condições do veículo</c:v>
                  </c:pt>
                  <c:pt idx="9">
                    <c:v>Transitar em local impróprio</c:v>
                  </c:pt>
                  <c:pt idx="10">
                    <c:v>Atitude imprudente do pedestre</c:v>
                  </c:pt>
                  <c:pt idx="11">
                    <c:v>Ausência de direção defensiva</c:v>
                  </c:pt>
                  <c:pt idx="12">
                    <c:v>Desrespeito a sinalização</c:v>
                  </c:pt>
                  <c:pt idx="13">
                    <c:v>Transitar em local proibido</c:v>
                  </c:pt>
                  <c:pt idx="14">
                    <c:v>Habilitação</c:v>
                  </c:pt>
                  <c:pt idx="15">
                    <c:v>Converter / cruzar sem dar preferência</c:v>
                  </c:pt>
                  <c:pt idx="16">
                    <c:v>Direção perigosa</c:v>
                  </c:pt>
                  <c:pt idx="18">
                    <c:v>Pedestre</c:v>
                  </c:pt>
                  <c:pt idx="19">
                    <c:v>Condutor de veículo leve</c:v>
                  </c:pt>
                  <c:pt idx="20">
                    <c:v>Consdutor de veículo pesado</c:v>
                  </c:pt>
                  <c:pt idx="21">
                    <c:v>Motociclistas</c:v>
                  </c:pt>
                  <c:pt idx="22">
                    <c:v>Ônibus</c:v>
                  </c:pt>
                </c:lvl>
                <c:lvl>
                  <c:pt idx="0">
                    <c:v>Fatores de Risco</c:v>
                  </c:pt>
                  <c:pt idx="9">
                    <c:v>Condutas de Risco</c:v>
                  </c:pt>
                  <c:pt idx="18">
                    <c:v>Usuário Contributivo</c:v>
                  </c:pt>
                </c:lvl>
              </c:multiLvlStrCache>
            </c:multiLvlStrRef>
          </c:cat>
          <c:val>
            <c:numRef>
              <c:f>Pedestre!$C$127:$C$149</c:f>
              <c:numCache>
                <c:formatCode>General</c:formatCode>
                <c:ptCount val="23"/>
                <c:pt idx="0">
                  <c:v>172</c:v>
                </c:pt>
                <c:pt idx="1">
                  <c:v>166</c:v>
                </c:pt>
                <c:pt idx="2">
                  <c:v>158</c:v>
                </c:pt>
                <c:pt idx="3">
                  <c:v>132</c:v>
                </c:pt>
                <c:pt idx="4">
                  <c:v>26</c:v>
                </c:pt>
                <c:pt idx="5">
                  <c:v>20</c:v>
                </c:pt>
                <c:pt idx="6">
                  <c:v>18</c:v>
                </c:pt>
                <c:pt idx="7">
                  <c:v>16</c:v>
                </c:pt>
                <c:pt idx="9">
                  <c:v>242</c:v>
                </c:pt>
                <c:pt idx="10">
                  <c:v>100</c:v>
                </c:pt>
                <c:pt idx="11">
                  <c:v>80</c:v>
                </c:pt>
                <c:pt idx="12">
                  <c:v>46</c:v>
                </c:pt>
                <c:pt idx="13">
                  <c:v>36</c:v>
                </c:pt>
                <c:pt idx="14">
                  <c:v>16</c:v>
                </c:pt>
                <c:pt idx="15">
                  <c:v>14</c:v>
                </c:pt>
                <c:pt idx="16">
                  <c:v>8</c:v>
                </c:pt>
                <c:pt idx="18">
                  <c:v>51</c:v>
                </c:pt>
                <c:pt idx="19">
                  <c:v>31</c:v>
                </c:pt>
                <c:pt idx="20">
                  <c:v>5</c:v>
                </c:pt>
                <c:pt idx="21">
                  <c:v>3</c:v>
                </c:pt>
                <c:pt idx="22">
                  <c:v>3</c:v>
                </c:pt>
              </c:numCache>
            </c:numRef>
          </c:val>
        </c:ser>
        <c:dLbls>
          <c:showVal val="1"/>
        </c:dLbls>
        <c:axId val="65357696"/>
        <c:axId val="65359232"/>
      </c:barChart>
      <c:catAx>
        <c:axId val="6535769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65359232"/>
        <c:crosses val="autoZero"/>
        <c:auto val="1"/>
        <c:lblAlgn val="ctr"/>
        <c:lblOffset val="100"/>
      </c:catAx>
      <c:valAx>
        <c:axId val="65359232"/>
        <c:scaling>
          <c:orientation val="minMax"/>
          <c:max val="25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n.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65357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3.1128247691586848E-2"/>
          <c:y val="7.8219988566923151E-2"/>
          <c:w val="0.41137595088749568"/>
          <c:h val="0.84949178451012364"/>
        </c:manualLayout>
      </c:layout>
      <c:doughnutChart>
        <c:varyColors val="1"/>
        <c:ser>
          <c:idx val="0"/>
          <c:order val="0"/>
          <c:tx>
            <c:strRef>
              <c:f>'Infra 1'!$V$2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'Infra 1'!$T$3:$T$7</c:f>
              <c:strCache>
                <c:ptCount val="5"/>
                <c:pt idx="0">
                  <c:v>Pedestre</c:v>
                </c:pt>
                <c:pt idx="1">
                  <c:v>Ocupante veículo leve</c:v>
                </c:pt>
                <c:pt idx="2">
                  <c:v>Motociclista</c:v>
                </c:pt>
                <c:pt idx="3">
                  <c:v>Ciclista</c:v>
                </c:pt>
                <c:pt idx="4">
                  <c:v>Ocupante veículo pesado</c:v>
                </c:pt>
              </c:strCache>
            </c:strRef>
          </c:cat>
          <c:val>
            <c:numRef>
              <c:f>'Infra 1'!$V$3:$V$7</c:f>
              <c:numCache>
                <c:formatCode>General</c:formatCode>
                <c:ptCount val="5"/>
                <c:pt idx="0">
                  <c:v>57.894736842105345</c:v>
                </c:pt>
                <c:pt idx="1">
                  <c:v>21.052631578947299</c:v>
                </c:pt>
                <c:pt idx="2">
                  <c:v>15.789473684210506</c:v>
                </c:pt>
                <c:pt idx="3">
                  <c:v>2.6315789473684208</c:v>
                </c:pt>
                <c:pt idx="4">
                  <c:v>2.6315789473684208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381212941602635"/>
          <c:y val="8.9963826752665205E-2"/>
          <c:w val="0.48827286419706151"/>
          <c:h val="0.81161617407673159"/>
        </c:manualLayout>
      </c:layout>
      <c:txPr>
        <a:bodyPr/>
        <a:lstStyle/>
        <a:p>
          <a:pPr>
            <a:defRPr sz="1200"/>
          </a:pPr>
          <a:endParaRPr lang="pt-BR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8.4507042253521542E-2"/>
          <c:y val="6.5822784810127044E-2"/>
          <c:w val="0.89436619718309851"/>
          <c:h val="0.35277827067391232"/>
        </c:manualLayout>
      </c:layout>
      <c:barChart>
        <c:barDir val="col"/>
        <c:grouping val="clustered"/>
        <c:ser>
          <c:idx val="0"/>
          <c:order val="0"/>
          <c:tx>
            <c:strRef>
              <c:f>'Veic Leve'!$C$91</c:f>
              <c:strCache>
                <c:ptCount val="1"/>
                <c:pt idx="0">
                  <c:v>n.</c:v>
                </c:pt>
              </c:strCache>
            </c:strRef>
          </c:tx>
          <c:dPt>
            <c:idx val="8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spPr>
              <a:solidFill>
                <a:srgbClr val="F79646">
                  <a:lumMod val="75000"/>
                </a:srgbClr>
              </a:solidFill>
            </c:spPr>
          </c:dPt>
          <c:dPt>
            <c:idx val="10"/>
            <c:spPr>
              <a:solidFill>
                <a:srgbClr val="F79646">
                  <a:lumMod val="75000"/>
                </a:srgbClr>
              </a:solidFill>
            </c:spPr>
          </c:dPt>
          <c:dPt>
            <c:idx val="11"/>
            <c:spPr>
              <a:solidFill>
                <a:srgbClr val="F79646">
                  <a:lumMod val="75000"/>
                </a:srgbClr>
              </a:solidFill>
            </c:spPr>
          </c:dPt>
          <c:dPt>
            <c:idx val="12"/>
            <c:spPr>
              <a:solidFill>
                <a:srgbClr val="F79646">
                  <a:lumMod val="75000"/>
                </a:srgbClr>
              </a:solidFill>
            </c:spPr>
          </c:dPt>
          <c:dPt>
            <c:idx val="13"/>
            <c:spPr>
              <a:solidFill>
                <a:srgbClr val="F79646">
                  <a:lumMod val="75000"/>
                </a:srgbClr>
              </a:solidFill>
            </c:spPr>
          </c:dPt>
          <c:dPt>
            <c:idx val="14"/>
            <c:spPr>
              <a:solidFill>
                <a:srgbClr val="F79646">
                  <a:lumMod val="75000"/>
                </a:srgbClr>
              </a:solidFill>
            </c:spPr>
          </c:dPt>
          <c:dPt>
            <c:idx val="15"/>
            <c:spPr>
              <a:solidFill>
                <a:srgbClr val="F79646">
                  <a:lumMod val="75000"/>
                </a:srgbClr>
              </a:solidFill>
            </c:spPr>
          </c:dPt>
          <c:dPt>
            <c:idx val="16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7"/>
            <c:spPr>
              <a:solidFill>
                <a:srgbClr val="C0504D">
                  <a:lumMod val="75000"/>
                </a:srgbClr>
              </a:solidFill>
            </c:spPr>
          </c:dPt>
          <c:dPt>
            <c:idx val="18"/>
            <c:spPr>
              <a:solidFill>
                <a:srgbClr val="C0504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multiLvlStrRef>
              <c:f>'Veic Leve'!$A$92:$B$110</c:f>
              <c:multiLvlStrCache>
                <c:ptCount val="19"/>
                <c:lvl>
                  <c:pt idx="0">
                    <c:v>Velocidade</c:v>
                  </c:pt>
                  <c:pt idx="1">
                    <c:v>Álcool</c:v>
                  </c:pt>
                  <c:pt idx="2">
                    <c:v>Infraestrutura</c:v>
                  </c:pt>
                  <c:pt idx="3">
                    <c:v>Veículo</c:v>
                  </c:pt>
                  <c:pt idx="4">
                    <c:v>Fadiga</c:v>
                  </c:pt>
                  <c:pt idx="5">
                    <c:v>Condições climáticas</c:v>
                  </c:pt>
                  <c:pt idx="6">
                    <c:v>Visibilidade</c:v>
                  </c:pt>
                  <c:pt idx="8">
                    <c:v>Desrespeito a sinalização</c:v>
                  </c:pt>
                  <c:pt idx="9">
                    <c:v>Direção perigosa</c:v>
                  </c:pt>
                  <c:pt idx="10">
                    <c:v>Transitar em local proibido</c:v>
                  </c:pt>
                  <c:pt idx="11">
                    <c:v>Converter / cruzar sem dar preferência</c:v>
                  </c:pt>
                  <c:pt idx="12">
                    <c:v>Mudança de faixa / pista</c:v>
                  </c:pt>
                  <c:pt idx="13">
                    <c:v>Habilitação</c:v>
                  </c:pt>
                  <c:pt idx="14">
                    <c:v>Transitar em local impróprio</c:v>
                  </c:pt>
                  <c:pt idx="16">
                    <c:v>Condutor de veículo leve</c:v>
                  </c:pt>
                  <c:pt idx="17">
                    <c:v>Condutor de ônibus</c:v>
                  </c:pt>
                  <c:pt idx="18">
                    <c:v>Consdutor de veículo pesado</c:v>
                  </c:pt>
                </c:lvl>
                <c:lvl>
                  <c:pt idx="0">
                    <c:v>Fatores de Risco</c:v>
                  </c:pt>
                  <c:pt idx="8">
                    <c:v>Condutas de Risco</c:v>
                  </c:pt>
                  <c:pt idx="16">
                    <c:v>Usuário Contributivo</c:v>
                  </c:pt>
                </c:lvl>
              </c:multiLvlStrCache>
            </c:multiLvlStrRef>
          </c:cat>
          <c:val>
            <c:numRef>
              <c:f>'Veic Leve'!$C$92:$C$110</c:f>
              <c:numCache>
                <c:formatCode>General</c:formatCode>
                <c:ptCount val="19"/>
                <c:pt idx="0">
                  <c:v>190</c:v>
                </c:pt>
                <c:pt idx="1">
                  <c:v>170</c:v>
                </c:pt>
                <c:pt idx="2">
                  <c:v>58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2</c:v>
                </c:pt>
                <c:pt idx="8">
                  <c:v>148</c:v>
                </c:pt>
                <c:pt idx="9">
                  <c:v>36</c:v>
                </c:pt>
                <c:pt idx="10">
                  <c:v>24</c:v>
                </c:pt>
                <c:pt idx="11">
                  <c:v>20</c:v>
                </c:pt>
                <c:pt idx="12">
                  <c:v>18</c:v>
                </c:pt>
                <c:pt idx="13">
                  <c:v>16</c:v>
                </c:pt>
                <c:pt idx="14">
                  <c:v>4</c:v>
                </c:pt>
                <c:pt idx="16">
                  <c:v>66</c:v>
                </c:pt>
                <c:pt idx="17">
                  <c:v>6</c:v>
                </c:pt>
                <c:pt idx="18">
                  <c:v>2</c:v>
                </c:pt>
              </c:numCache>
            </c:numRef>
          </c:val>
        </c:ser>
        <c:dLbls>
          <c:showVal val="1"/>
        </c:dLbls>
        <c:axId val="65530112"/>
        <c:axId val="65536000"/>
      </c:barChart>
      <c:catAx>
        <c:axId val="6553011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300"/>
            </a:pPr>
            <a:endParaRPr lang="pt-BR"/>
          </a:p>
        </c:txPr>
        <c:crossAx val="65536000"/>
        <c:crosses val="autoZero"/>
        <c:auto val="1"/>
        <c:lblAlgn val="ctr"/>
        <c:lblOffset val="100"/>
      </c:catAx>
      <c:valAx>
        <c:axId val="65536000"/>
        <c:scaling>
          <c:orientation val="minMax"/>
          <c:max val="25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n.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65530112"/>
        <c:crosses val="autoZero"/>
        <c:crossBetween val="between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8.4507042253521569E-2"/>
          <c:y val="6.5822784810127086E-2"/>
          <c:w val="0.89436619718309851"/>
          <c:h val="0.35277827067391232"/>
        </c:manualLayout>
      </c:layout>
      <c:barChart>
        <c:barDir val="col"/>
        <c:grouping val="clustered"/>
        <c:ser>
          <c:idx val="0"/>
          <c:order val="0"/>
          <c:tx>
            <c:strRef>
              <c:f>BPTRAN1!$C$128</c:f>
              <c:strCache>
                <c:ptCount val="1"/>
                <c:pt idx="0">
                  <c:v>n.</c:v>
                </c:pt>
              </c:strCache>
            </c:strRef>
          </c:tx>
          <c:dPt>
            <c:idx val="8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spPr>
              <a:solidFill>
                <a:srgbClr val="F79646">
                  <a:lumMod val="75000"/>
                </a:srgbClr>
              </a:solidFill>
            </c:spPr>
          </c:dPt>
          <c:dPt>
            <c:idx val="10"/>
            <c:spPr>
              <a:solidFill>
                <a:srgbClr val="F79646">
                  <a:lumMod val="75000"/>
                </a:srgbClr>
              </a:solidFill>
            </c:spPr>
          </c:dPt>
          <c:dPt>
            <c:idx val="11"/>
            <c:spPr>
              <a:solidFill>
                <a:srgbClr val="F79646">
                  <a:lumMod val="75000"/>
                </a:srgbClr>
              </a:solidFill>
            </c:spPr>
          </c:dPt>
          <c:dPt>
            <c:idx val="12"/>
            <c:spPr>
              <a:solidFill>
                <a:srgbClr val="F79646">
                  <a:lumMod val="75000"/>
                </a:srgbClr>
              </a:solidFill>
            </c:spPr>
          </c:dPt>
          <c:dPt>
            <c:idx val="13"/>
            <c:spPr>
              <a:solidFill>
                <a:srgbClr val="F79646">
                  <a:lumMod val="75000"/>
                </a:srgbClr>
              </a:solidFill>
            </c:spPr>
          </c:dPt>
          <c:dPt>
            <c:idx val="14"/>
            <c:spPr>
              <a:solidFill>
                <a:srgbClr val="F79646">
                  <a:lumMod val="75000"/>
                </a:srgbClr>
              </a:solidFill>
            </c:spPr>
          </c:dPt>
          <c:dPt>
            <c:idx val="15"/>
            <c:spPr>
              <a:solidFill>
                <a:srgbClr val="F79646">
                  <a:lumMod val="75000"/>
                </a:srgbClr>
              </a:solidFill>
            </c:spPr>
          </c:dPt>
          <c:dPt>
            <c:idx val="16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7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8"/>
            <c:spPr>
              <a:solidFill>
                <a:srgbClr val="C0504D">
                  <a:lumMod val="75000"/>
                </a:srgbClr>
              </a:solidFill>
            </c:spPr>
          </c:dPt>
          <c:dPt>
            <c:idx val="19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0"/>
            <c:spPr>
              <a:solidFill>
                <a:srgbClr val="C0504D">
                  <a:lumMod val="75000"/>
                </a:srgbClr>
              </a:solidFill>
            </c:spPr>
          </c:dPt>
          <c:dPt>
            <c:idx val="21"/>
            <c:spPr>
              <a:solidFill>
                <a:srgbClr val="C0504D">
                  <a:lumMod val="75000"/>
                </a:srgbClr>
              </a:solidFill>
            </c:spPr>
          </c:dPt>
          <c:dPt>
            <c:idx val="22"/>
            <c:spPr>
              <a:solidFill>
                <a:srgbClr val="C0504D">
                  <a:lumMod val="75000"/>
                </a:srgbClr>
              </a:solidFill>
            </c:spPr>
          </c:dPt>
          <c:dPt>
            <c:idx val="23"/>
            <c:spPr>
              <a:solidFill>
                <a:srgbClr val="C0504D">
                  <a:lumMod val="75000"/>
                </a:srgbClr>
              </a:solidFill>
            </c:spPr>
          </c:dPt>
          <c:dPt>
            <c:idx val="24"/>
            <c:spPr>
              <a:solidFill>
                <a:srgbClr val="C0504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outEnd"/>
            <c:showVal val="1"/>
          </c:dLbls>
          <c:cat>
            <c:multiLvlStrRef>
              <c:f>BPTRAN1!$A$129:$B$153</c:f>
              <c:multiLvlStrCache>
                <c:ptCount val="25"/>
                <c:lvl>
                  <c:pt idx="0">
                    <c:v>Velocidade</c:v>
                  </c:pt>
                  <c:pt idx="1">
                    <c:v>Álcool</c:v>
                  </c:pt>
                  <c:pt idx="2">
                    <c:v>Infraestrutura</c:v>
                  </c:pt>
                  <c:pt idx="3">
                    <c:v>Fator de distração</c:v>
                  </c:pt>
                  <c:pt idx="4">
                    <c:v>Condições climáticas</c:v>
                  </c:pt>
                  <c:pt idx="5">
                    <c:v>Visibilidade</c:v>
                  </c:pt>
                  <c:pt idx="6">
                    <c:v>Veículo</c:v>
                  </c:pt>
                  <c:pt idx="7">
                    <c:v>Fadiga</c:v>
                  </c:pt>
                  <c:pt idx="9">
                    <c:v>Desrespeito a sinalização</c:v>
                  </c:pt>
                  <c:pt idx="10">
                    <c:v>Transitar em local impróprio</c:v>
                  </c:pt>
                  <c:pt idx="11">
                    <c:v>Ausência de direção defensiva</c:v>
                  </c:pt>
                  <c:pt idx="12">
                    <c:v>Habilitação</c:v>
                  </c:pt>
                  <c:pt idx="13">
                    <c:v>Transitar em local proibido</c:v>
                  </c:pt>
                  <c:pt idx="14">
                    <c:v>Atitude impridente do pedestre</c:v>
                  </c:pt>
                  <c:pt idx="15">
                    <c:v>Converter / cruzar sem dar preferência</c:v>
                  </c:pt>
                  <c:pt idx="16">
                    <c:v>Mudança de faixa/pista</c:v>
                  </c:pt>
                  <c:pt idx="17">
                    <c:v>Direção perigosa</c:v>
                  </c:pt>
                  <c:pt idx="19">
                    <c:v>Condutor de veículo leve</c:v>
                  </c:pt>
                  <c:pt idx="20">
                    <c:v>Motociclista</c:v>
                  </c:pt>
                  <c:pt idx="21">
                    <c:v>Pedestre</c:v>
                  </c:pt>
                  <c:pt idx="22">
                    <c:v>Condutor de ônibus</c:v>
                  </c:pt>
                  <c:pt idx="23">
                    <c:v>Consdutor de veículo pesado</c:v>
                  </c:pt>
                  <c:pt idx="24">
                    <c:v>Ciclista</c:v>
                  </c:pt>
                </c:lvl>
                <c:lvl>
                  <c:pt idx="0">
                    <c:v>Fatores de Risco</c:v>
                  </c:pt>
                  <c:pt idx="9">
                    <c:v>Condutas de Risco</c:v>
                  </c:pt>
                  <c:pt idx="19">
                    <c:v>Usuário Contributivo</c:v>
                  </c:pt>
                </c:lvl>
              </c:multiLvlStrCache>
            </c:multiLvlStrRef>
          </c:cat>
          <c:val>
            <c:numRef>
              <c:f>BPTRAN1!$C$129:$C$153</c:f>
              <c:numCache>
                <c:formatCode>General</c:formatCode>
                <c:ptCount val="25"/>
                <c:pt idx="0">
                  <c:v>330</c:v>
                </c:pt>
                <c:pt idx="1">
                  <c:v>324</c:v>
                </c:pt>
                <c:pt idx="2">
                  <c:v>104</c:v>
                </c:pt>
                <c:pt idx="3">
                  <c:v>26</c:v>
                </c:pt>
                <c:pt idx="4">
                  <c:v>24</c:v>
                </c:pt>
                <c:pt idx="5">
                  <c:v>18</c:v>
                </c:pt>
                <c:pt idx="6">
                  <c:v>6</c:v>
                </c:pt>
                <c:pt idx="7">
                  <c:v>6</c:v>
                </c:pt>
                <c:pt idx="9">
                  <c:v>314</c:v>
                </c:pt>
                <c:pt idx="10">
                  <c:v>144</c:v>
                </c:pt>
                <c:pt idx="11">
                  <c:v>128</c:v>
                </c:pt>
                <c:pt idx="12">
                  <c:v>120</c:v>
                </c:pt>
                <c:pt idx="13">
                  <c:v>112</c:v>
                </c:pt>
                <c:pt idx="14">
                  <c:v>100</c:v>
                </c:pt>
                <c:pt idx="15">
                  <c:v>84</c:v>
                </c:pt>
                <c:pt idx="16">
                  <c:v>52</c:v>
                </c:pt>
                <c:pt idx="17">
                  <c:v>36</c:v>
                </c:pt>
                <c:pt idx="19">
                  <c:v>78</c:v>
                </c:pt>
                <c:pt idx="20">
                  <c:v>58</c:v>
                </c:pt>
                <c:pt idx="21">
                  <c:v>31</c:v>
                </c:pt>
                <c:pt idx="22">
                  <c:v>13</c:v>
                </c:pt>
                <c:pt idx="23">
                  <c:v>10</c:v>
                </c:pt>
                <c:pt idx="24">
                  <c:v>7</c:v>
                </c:pt>
              </c:numCache>
            </c:numRef>
          </c:val>
        </c:ser>
        <c:dLbls>
          <c:showVal val="1"/>
        </c:dLbls>
        <c:axId val="65612416"/>
        <c:axId val="65614208"/>
      </c:barChart>
      <c:catAx>
        <c:axId val="6561241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65614208"/>
        <c:crosses val="autoZero"/>
        <c:auto val="1"/>
        <c:lblAlgn val="ctr"/>
        <c:lblOffset val="100"/>
      </c:catAx>
      <c:valAx>
        <c:axId val="65614208"/>
        <c:scaling>
          <c:orientation val="minMax"/>
          <c:max val="35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n.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100"/>
            </a:pPr>
            <a:endParaRPr lang="pt-BR"/>
          </a:p>
        </c:txPr>
        <c:crossAx val="65612416"/>
        <c:crosses val="autoZero"/>
        <c:crossBetween val="between"/>
      </c:valAx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8.4507042253521611E-2"/>
          <c:y val="6.5822784810127127E-2"/>
          <c:w val="0.89436619718309851"/>
          <c:h val="0.35277827067391232"/>
        </c:manualLayout>
      </c:layout>
      <c:barChart>
        <c:barDir val="col"/>
        <c:grouping val="clustered"/>
        <c:ser>
          <c:idx val="0"/>
          <c:order val="0"/>
          <c:tx>
            <c:strRef>
              <c:f>DPRF1!$C$67</c:f>
              <c:strCache>
                <c:ptCount val="1"/>
                <c:pt idx="0">
                  <c:v>n.</c:v>
                </c:pt>
              </c:strCache>
            </c:strRef>
          </c:tx>
          <c:dPt>
            <c:idx val="8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spPr>
              <a:solidFill>
                <a:srgbClr val="F79646">
                  <a:lumMod val="75000"/>
                </a:srgbClr>
              </a:solidFill>
            </c:spPr>
          </c:dPt>
          <c:dPt>
            <c:idx val="10"/>
            <c:spPr>
              <a:solidFill>
                <a:srgbClr val="F79646">
                  <a:lumMod val="75000"/>
                </a:srgbClr>
              </a:solidFill>
            </c:spPr>
          </c:dPt>
          <c:dPt>
            <c:idx val="11"/>
            <c:spPr>
              <a:solidFill>
                <a:srgbClr val="F79646">
                  <a:lumMod val="75000"/>
                </a:srgbClr>
              </a:solidFill>
            </c:spPr>
          </c:dPt>
          <c:dPt>
            <c:idx val="12"/>
            <c:spPr>
              <a:solidFill>
                <a:srgbClr val="F79646">
                  <a:lumMod val="75000"/>
                </a:srgbClr>
              </a:solidFill>
            </c:spPr>
          </c:dPt>
          <c:dPt>
            <c:idx val="13"/>
            <c:spPr>
              <a:solidFill>
                <a:srgbClr val="F79646">
                  <a:lumMod val="75000"/>
                </a:srgbClr>
              </a:solidFill>
            </c:spPr>
          </c:dPt>
          <c:dPt>
            <c:idx val="14"/>
            <c:spPr>
              <a:solidFill>
                <a:srgbClr val="F79646">
                  <a:lumMod val="75000"/>
                </a:srgbClr>
              </a:solidFill>
            </c:spPr>
          </c:dPt>
          <c:dPt>
            <c:idx val="15"/>
            <c:spPr>
              <a:solidFill>
                <a:srgbClr val="F79646">
                  <a:lumMod val="75000"/>
                </a:srgbClr>
              </a:solidFill>
            </c:spPr>
          </c:dPt>
          <c:dPt>
            <c:idx val="16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7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8"/>
            <c:spPr>
              <a:solidFill>
                <a:srgbClr val="C0504D">
                  <a:lumMod val="75000"/>
                </a:srgbClr>
              </a:solidFill>
            </c:spPr>
          </c:dPt>
          <c:dPt>
            <c:idx val="19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0"/>
            <c:spPr>
              <a:solidFill>
                <a:srgbClr val="C0504D">
                  <a:lumMod val="75000"/>
                </a:srgbClr>
              </a:solidFill>
            </c:spPr>
          </c:dPt>
          <c:dPt>
            <c:idx val="21"/>
            <c:spPr>
              <a:solidFill>
                <a:srgbClr val="C0504D">
                  <a:lumMod val="75000"/>
                </a:srgbClr>
              </a:solidFill>
            </c:spPr>
          </c:dPt>
          <c:dPt>
            <c:idx val="22"/>
            <c:spPr>
              <a:solidFill>
                <a:srgbClr val="C0504D">
                  <a:lumMod val="75000"/>
                </a:srgbClr>
              </a:solidFill>
            </c:spPr>
          </c:dPt>
          <c:dPt>
            <c:idx val="23"/>
            <c:spPr>
              <a:solidFill>
                <a:srgbClr val="C0504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outEnd"/>
            <c:showVal val="1"/>
          </c:dLbls>
          <c:cat>
            <c:multiLvlStrRef>
              <c:f>DPRF1!$A$68:$B$91</c:f>
              <c:multiLvlStrCache>
                <c:ptCount val="24"/>
                <c:lvl>
                  <c:pt idx="0">
                    <c:v>Álcool</c:v>
                  </c:pt>
                  <c:pt idx="1">
                    <c:v>Velocidade</c:v>
                  </c:pt>
                  <c:pt idx="2">
                    <c:v>Infraestrutura</c:v>
                  </c:pt>
                  <c:pt idx="3">
                    <c:v>Veículo</c:v>
                  </c:pt>
                  <c:pt idx="4">
                    <c:v>Visibilidade</c:v>
                  </c:pt>
                  <c:pt idx="5">
                    <c:v>Condições climáticas</c:v>
                  </c:pt>
                  <c:pt idx="6">
                    <c:v>Veículo</c:v>
                  </c:pt>
                  <c:pt idx="8">
                    <c:v>Transitar em local impróprio</c:v>
                  </c:pt>
                  <c:pt idx="9">
                    <c:v>Transitar em local proibido</c:v>
                  </c:pt>
                  <c:pt idx="10">
                    <c:v>Desrespeito a sinalização</c:v>
                  </c:pt>
                  <c:pt idx="11">
                    <c:v>Ausência de direção defensiva</c:v>
                  </c:pt>
                  <c:pt idx="12">
                    <c:v>Distância entre veículos</c:v>
                  </c:pt>
                  <c:pt idx="13">
                    <c:v>Mudança de faixa/pista</c:v>
                  </c:pt>
                  <c:pt idx="14">
                    <c:v>Habilitação</c:v>
                  </c:pt>
                  <c:pt idx="15">
                    <c:v>Direção perigosa</c:v>
                  </c:pt>
                  <c:pt idx="16">
                    <c:v>Converter / cruzar sem dar preferência</c:v>
                  </c:pt>
                  <c:pt idx="18">
                    <c:v>Condutor de veículo leve</c:v>
                  </c:pt>
                  <c:pt idx="19">
                    <c:v>Pedestre</c:v>
                  </c:pt>
                  <c:pt idx="20">
                    <c:v>Motociclista</c:v>
                  </c:pt>
                  <c:pt idx="21">
                    <c:v>Consdutor de veículo pesado</c:v>
                  </c:pt>
                  <c:pt idx="22">
                    <c:v>Condutor de  ônibus</c:v>
                  </c:pt>
                  <c:pt idx="23">
                    <c:v>Ciclista</c:v>
                  </c:pt>
                </c:lvl>
                <c:lvl>
                  <c:pt idx="0">
                    <c:v>Fatores de Risco</c:v>
                  </c:pt>
                  <c:pt idx="8">
                    <c:v>Condutas de Risco</c:v>
                  </c:pt>
                  <c:pt idx="18">
                    <c:v>Usuário Contributivo</c:v>
                  </c:pt>
                </c:lvl>
              </c:multiLvlStrCache>
            </c:multiLvlStrRef>
          </c:cat>
          <c:val>
            <c:numRef>
              <c:f>DPRF1!$C$68:$C$91</c:f>
              <c:numCache>
                <c:formatCode>General</c:formatCode>
                <c:ptCount val="24"/>
                <c:pt idx="0">
                  <c:v>238</c:v>
                </c:pt>
                <c:pt idx="1">
                  <c:v>210</c:v>
                </c:pt>
                <c:pt idx="2">
                  <c:v>174</c:v>
                </c:pt>
                <c:pt idx="3">
                  <c:v>28</c:v>
                </c:pt>
                <c:pt idx="4">
                  <c:v>20</c:v>
                </c:pt>
                <c:pt idx="5">
                  <c:v>20</c:v>
                </c:pt>
                <c:pt idx="6">
                  <c:v>6</c:v>
                </c:pt>
                <c:pt idx="8">
                  <c:v>130</c:v>
                </c:pt>
                <c:pt idx="9">
                  <c:v>60</c:v>
                </c:pt>
                <c:pt idx="10">
                  <c:v>60</c:v>
                </c:pt>
                <c:pt idx="11">
                  <c:v>54</c:v>
                </c:pt>
                <c:pt idx="12">
                  <c:v>48</c:v>
                </c:pt>
                <c:pt idx="13">
                  <c:v>44</c:v>
                </c:pt>
                <c:pt idx="14">
                  <c:v>36</c:v>
                </c:pt>
                <c:pt idx="15">
                  <c:v>12</c:v>
                </c:pt>
                <c:pt idx="16">
                  <c:v>10</c:v>
                </c:pt>
                <c:pt idx="18">
                  <c:v>51</c:v>
                </c:pt>
                <c:pt idx="19">
                  <c:v>20</c:v>
                </c:pt>
                <c:pt idx="20">
                  <c:v>16</c:v>
                </c:pt>
                <c:pt idx="21">
                  <c:v>11</c:v>
                </c:pt>
                <c:pt idx="22">
                  <c:v>4</c:v>
                </c:pt>
                <c:pt idx="23">
                  <c:v>2</c:v>
                </c:pt>
              </c:numCache>
            </c:numRef>
          </c:val>
        </c:ser>
        <c:dLbls>
          <c:showVal val="1"/>
        </c:dLbls>
        <c:axId val="65655168"/>
        <c:axId val="65656704"/>
      </c:barChart>
      <c:catAx>
        <c:axId val="6565516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65656704"/>
        <c:crosses val="autoZero"/>
        <c:auto val="1"/>
        <c:lblAlgn val="ctr"/>
        <c:lblOffset val="100"/>
      </c:catAx>
      <c:valAx>
        <c:axId val="65656704"/>
        <c:scaling>
          <c:orientation val="minMax"/>
          <c:max val="3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n.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6565516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Usiário!$C$2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strRef>
              <c:f>Usiário!$A$3:$A$10</c:f>
              <c:strCache>
                <c:ptCount val="8"/>
                <c:pt idx="0">
                  <c:v>Pedestre</c:v>
                </c:pt>
                <c:pt idx="1">
                  <c:v>Ocupante de motocicleta</c:v>
                </c:pt>
                <c:pt idx="2">
                  <c:v>Ocupante de automóvel</c:v>
                </c:pt>
                <c:pt idx="3">
                  <c:v>Ocupante de bicicleta</c:v>
                </c:pt>
                <c:pt idx="4">
                  <c:v>Ocupante de caminhonete</c:v>
                </c:pt>
                <c:pt idx="5">
                  <c:v>Ocupante de caminhão</c:v>
                </c:pt>
                <c:pt idx="6">
                  <c:v>Ocupante de ônibus</c:v>
                </c:pt>
                <c:pt idx="7">
                  <c:v>Ignorado</c:v>
                </c:pt>
              </c:strCache>
            </c:strRef>
          </c:cat>
          <c:val>
            <c:numRef>
              <c:f>Usiário!$C$3:$C$10</c:f>
              <c:numCache>
                <c:formatCode>0.0</c:formatCode>
                <c:ptCount val="8"/>
                <c:pt idx="0">
                  <c:v>40.996168582375482</c:v>
                </c:pt>
                <c:pt idx="1">
                  <c:v>29.501915708812323</c:v>
                </c:pt>
                <c:pt idx="2">
                  <c:v>20.306513409961649</c:v>
                </c:pt>
                <c:pt idx="3">
                  <c:v>4.9808429118773994</c:v>
                </c:pt>
                <c:pt idx="4">
                  <c:v>1.5325670498084301</c:v>
                </c:pt>
                <c:pt idx="5">
                  <c:v>1.1494252873563218</c:v>
                </c:pt>
                <c:pt idx="6">
                  <c:v>0.38314176245210735</c:v>
                </c:pt>
                <c:pt idx="7">
                  <c:v>1.1494252873563218</c:v>
                </c:pt>
              </c:numCache>
            </c:numRef>
          </c:val>
        </c:ser>
        <c:dLbls>
          <c:showVal val="1"/>
        </c:dLbls>
        <c:axId val="61638528"/>
        <c:axId val="61640064"/>
      </c:barChart>
      <c:catAx>
        <c:axId val="6163852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61640064"/>
        <c:crosses val="autoZero"/>
        <c:auto val="1"/>
        <c:lblAlgn val="ctr"/>
        <c:lblOffset val="100"/>
      </c:catAx>
      <c:valAx>
        <c:axId val="61640064"/>
        <c:scaling>
          <c:orientation val="minMax"/>
        </c:scaling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0.0" sourceLinked="1"/>
        <c:tickLblPos val="nextTo"/>
        <c:spPr>
          <a:solidFill>
            <a:schemeClr val="bg1"/>
          </a:solidFill>
          <a:ln>
            <a:noFill/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6163852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plotArea>
      <c:layout/>
      <c:barChart>
        <c:barDir val="col"/>
        <c:grouping val="clustered"/>
        <c:ser>
          <c:idx val="0"/>
          <c:order val="0"/>
          <c:tx>
            <c:strRef>
              <c:f>FE!$D$1</c:f>
              <c:strCache>
                <c:ptCount val="1"/>
                <c:pt idx="0">
                  <c:v>Número</c:v>
                </c:pt>
              </c:strCache>
            </c:strRef>
          </c:tx>
          <c:cat>
            <c:strRef>
              <c:f>FE!$C$2:$C$10</c:f>
              <c:strCache>
                <c:ptCount val="9"/>
                <c:pt idx="0">
                  <c:v>1</c:v>
                </c:pt>
                <c:pt idx="1">
                  <c:v>8 a 15</c:v>
                </c:pt>
                <c:pt idx="2">
                  <c:v>17 a 19</c:v>
                </c:pt>
                <c:pt idx="3">
                  <c:v>20 a 29</c:v>
                </c:pt>
                <c:pt idx="4">
                  <c:v>30 a 39</c:v>
                </c:pt>
                <c:pt idx="5">
                  <c:v>40 a 49</c:v>
                </c:pt>
                <c:pt idx="6">
                  <c:v>50 a 59</c:v>
                </c:pt>
                <c:pt idx="7">
                  <c:v>60 a 69</c:v>
                </c:pt>
                <c:pt idx="8">
                  <c:v>70 e +</c:v>
                </c:pt>
              </c:strCache>
            </c:strRef>
          </c:cat>
          <c:val>
            <c:numRef>
              <c:f>FE!$D$2:$D$10</c:f>
              <c:numCache>
                <c:formatCode>General</c:formatCode>
                <c:ptCount val="9"/>
                <c:pt idx="0">
                  <c:v>2</c:v>
                </c:pt>
                <c:pt idx="1">
                  <c:v>8</c:v>
                </c:pt>
                <c:pt idx="2">
                  <c:v>2</c:v>
                </c:pt>
                <c:pt idx="3">
                  <c:v>6</c:v>
                </c:pt>
                <c:pt idx="4">
                  <c:v>14</c:v>
                </c:pt>
                <c:pt idx="5">
                  <c:v>21</c:v>
                </c:pt>
                <c:pt idx="6">
                  <c:v>18</c:v>
                </c:pt>
                <c:pt idx="7">
                  <c:v>11</c:v>
                </c:pt>
                <c:pt idx="8">
                  <c:v>25</c:v>
                </c:pt>
              </c:numCache>
            </c:numRef>
          </c:val>
        </c:ser>
        <c:ser>
          <c:idx val="1"/>
          <c:order val="1"/>
          <c:tx>
            <c:strRef>
              <c:f>FE!$G$1</c:f>
              <c:strCache>
                <c:ptCount val="1"/>
                <c:pt idx="0">
                  <c:v>Taxa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FE!$C$2:$C$10</c:f>
              <c:strCache>
                <c:ptCount val="9"/>
                <c:pt idx="0">
                  <c:v>1</c:v>
                </c:pt>
                <c:pt idx="1">
                  <c:v>8 a 15</c:v>
                </c:pt>
                <c:pt idx="2">
                  <c:v>17 a 19</c:v>
                </c:pt>
                <c:pt idx="3">
                  <c:v>20 a 29</c:v>
                </c:pt>
                <c:pt idx="4">
                  <c:v>30 a 39</c:v>
                </c:pt>
                <c:pt idx="5">
                  <c:v>40 a 49</c:v>
                </c:pt>
                <c:pt idx="6">
                  <c:v>50 a 59</c:v>
                </c:pt>
                <c:pt idx="7">
                  <c:v>60 a 69</c:v>
                </c:pt>
                <c:pt idx="8">
                  <c:v>70 e +</c:v>
                </c:pt>
              </c:strCache>
            </c:strRef>
          </c:cat>
          <c:val>
            <c:numRef>
              <c:f>FE!$G$2:$G$10</c:f>
              <c:numCache>
                <c:formatCode>0.0</c:formatCode>
                <c:ptCount val="9"/>
                <c:pt idx="0">
                  <c:v>8.7009484033759659</c:v>
                </c:pt>
                <c:pt idx="1">
                  <c:v>3.8719544658154788</c:v>
                </c:pt>
                <c:pt idx="2">
                  <c:v>2.3120050864111823</c:v>
                </c:pt>
                <c:pt idx="3">
                  <c:v>1.8242405078685595</c:v>
                </c:pt>
                <c:pt idx="4">
                  <c:v>4.7075754977420452</c:v>
                </c:pt>
                <c:pt idx="5">
                  <c:v>8.1820944603324239</c:v>
                </c:pt>
                <c:pt idx="6">
                  <c:v>9.1607715405364019</c:v>
                </c:pt>
                <c:pt idx="7">
                  <c:v>9.7054827154176238</c:v>
                </c:pt>
                <c:pt idx="8">
                  <c:v>28.55152408035541</c:v>
                </c:pt>
              </c:numCache>
            </c:numRef>
          </c:val>
        </c:ser>
        <c:axId val="61680256"/>
        <c:axId val="61690240"/>
      </c:barChart>
      <c:catAx>
        <c:axId val="61680256"/>
        <c:scaling>
          <c:orientation val="minMax"/>
        </c:scaling>
        <c:axPos val="b"/>
        <c:tickLblPos val="nextTo"/>
        <c:crossAx val="61690240"/>
        <c:crosses val="autoZero"/>
        <c:auto val="1"/>
        <c:lblAlgn val="ctr"/>
        <c:lblOffset val="100"/>
      </c:catAx>
      <c:valAx>
        <c:axId val="61690240"/>
        <c:scaling>
          <c:orientation val="minMax"/>
        </c:scaling>
        <c:axPos val="l"/>
        <c:majorGridlines/>
        <c:numFmt formatCode="General" sourceLinked="1"/>
        <c:tickLblPos val="nextTo"/>
        <c:crossAx val="616802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doughnutChart>
        <c:varyColors val="1"/>
        <c:ser>
          <c:idx val="0"/>
          <c:order val="0"/>
          <c:tx>
            <c:strRef>
              <c:f>Veiculo!$E$1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Veiculo!$C$2:$C$9</c:f>
              <c:strCache>
                <c:ptCount val="8"/>
                <c:pt idx="0">
                  <c:v>Automóvel</c:v>
                </c:pt>
                <c:pt idx="1">
                  <c:v>Motocicleta</c:v>
                </c:pt>
                <c:pt idx="2">
                  <c:v>Ônibus</c:v>
                </c:pt>
                <c:pt idx="3">
                  <c:v>Caminhão</c:v>
                </c:pt>
                <c:pt idx="4">
                  <c:v>Caminhonete</c:v>
                </c:pt>
                <c:pt idx="5">
                  <c:v>Trem</c:v>
                </c:pt>
                <c:pt idx="6">
                  <c:v>Bicicleta</c:v>
                </c:pt>
                <c:pt idx="7">
                  <c:v>Ignorado</c:v>
                </c:pt>
              </c:strCache>
            </c:strRef>
          </c:cat>
          <c:val>
            <c:numRef>
              <c:f>Veiculo!$E$2:$E$9</c:f>
              <c:numCache>
                <c:formatCode>0.0</c:formatCode>
                <c:ptCount val="8"/>
                <c:pt idx="0">
                  <c:v>52.336448598130843</c:v>
                </c:pt>
                <c:pt idx="1">
                  <c:v>12.149532710280374</c:v>
                </c:pt>
                <c:pt idx="2">
                  <c:v>11.214953271028037</c:v>
                </c:pt>
                <c:pt idx="3">
                  <c:v>7.4766355140186924</c:v>
                </c:pt>
                <c:pt idx="4">
                  <c:v>3.7383177570093564</c:v>
                </c:pt>
                <c:pt idx="5">
                  <c:v>2.8037383177570092</c:v>
                </c:pt>
                <c:pt idx="6">
                  <c:v>0.93457943925233644</c:v>
                </c:pt>
                <c:pt idx="7">
                  <c:v>9.3457943925233842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701709113527469"/>
          <c:y val="6.0074973041177294E-2"/>
          <c:w val="0.36979466536504257"/>
          <c:h val="0.87984957121714991"/>
        </c:manualLayout>
      </c:layout>
      <c:txPr>
        <a:bodyPr/>
        <a:lstStyle/>
        <a:p>
          <a:pPr>
            <a:defRPr sz="1200"/>
          </a:pPr>
          <a:endParaRPr lang="pt-BR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doughnutChart>
        <c:varyColors val="1"/>
        <c:ser>
          <c:idx val="0"/>
          <c:order val="0"/>
          <c:tx>
            <c:strRef>
              <c:f>Veiculo!$D$28</c:f>
              <c:strCache>
                <c:ptCount val="1"/>
                <c:pt idx="0">
                  <c:v>% Frota</c:v>
                </c:pt>
              </c:strCache>
            </c:strRef>
          </c:tx>
          <c:cat>
            <c:strRef>
              <c:f>Veiculo!$C$29:$C$34</c:f>
              <c:strCache>
                <c:ptCount val="6"/>
                <c:pt idx="0">
                  <c:v>Automóvel</c:v>
                </c:pt>
                <c:pt idx="1">
                  <c:v>Motocicleta</c:v>
                </c:pt>
                <c:pt idx="2">
                  <c:v>Ônibus</c:v>
                </c:pt>
                <c:pt idx="3">
                  <c:v>Caminhão</c:v>
                </c:pt>
                <c:pt idx="4">
                  <c:v>Caminhonete</c:v>
                </c:pt>
                <c:pt idx="5">
                  <c:v>Outros</c:v>
                </c:pt>
              </c:strCache>
            </c:strRef>
          </c:cat>
          <c:val>
            <c:numRef>
              <c:f>Veiculo!$D$29:$D$34</c:f>
              <c:numCache>
                <c:formatCode>0.0</c:formatCode>
                <c:ptCount val="6"/>
                <c:pt idx="0">
                  <c:v>70.020093299068535</c:v>
                </c:pt>
                <c:pt idx="1">
                  <c:v>10.829323352027862</c:v>
                </c:pt>
                <c:pt idx="2">
                  <c:v>0.94072476774780467</c:v>
                </c:pt>
                <c:pt idx="3">
                  <c:v>3.6811934684526051</c:v>
                </c:pt>
                <c:pt idx="4">
                  <c:v>10.938136530291567</c:v>
                </c:pt>
                <c:pt idx="5">
                  <c:v>3.5905285824116246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339852475295856"/>
          <c:y val="0.10453282581307842"/>
          <c:w val="0.31428103253020184"/>
          <c:h val="0.78087788272833569"/>
        </c:manualLayout>
      </c:layout>
      <c:txPr>
        <a:bodyPr/>
        <a:lstStyle/>
        <a:p>
          <a:pPr>
            <a:defRPr sz="1200"/>
          </a:pPr>
          <a:endParaRPr lang="pt-BR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autoTitleDeleted val="1"/>
    <c:plotArea>
      <c:layout>
        <c:manualLayout>
          <c:layoutTarget val="inner"/>
          <c:xMode val="edge"/>
          <c:yMode val="edge"/>
          <c:x val="0.26218529543396762"/>
          <c:y val="4.7619063850790434E-2"/>
          <c:w val="0.69188243025695206"/>
          <c:h val="0.72503961722044585"/>
        </c:manualLayout>
      </c:layout>
      <c:barChart>
        <c:barDir val="bar"/>
        <c:grouping val="clustered"/>
        <c:ser>
          <c:idx val="0"/>
          <c:order val="0"/>
          <c:tx>
            <c:strRef>
              <c:f>Geral!$B$6</c:f>
              <c:strCache>
                <c:ptCount val="1"/>
                <c:pt idx="0">
                  <c:v>n.</c:v>
                </c:pt>
              </c:strCache>
            </c:strRef>
          </c:tx>
          <c:dLbls>
            <c:dLblPos val="outEnd"/>
            <c:showVal val="1"/>
          </c:dLbls>
          <c:cat>
            <c:strRef>
              <c:f>Geral!$A$7:$A$14</c:f>
              <c:strCache>
                <c:ptCount val="8"/>
                <c:pt idx="0">
                  <c:v>Álcool</c:v>
                </c:pt>
                <c:pt idx="1">
                  <c:v>Velocidade</c:v>
                </c:pt>
                <c:pt idx="2">
                  <c:v>Infraestrutura</c:v>
                </c:pt>
                <c:pt idx="3">
                  <c:v>Condições climáticas</c:v>
                </c:pt>
                <c:pt idx="4">
                  <c:v>Visibilidade</c:v>
                </c:pt>
                <c:pt idx="5">
                  <c:v>Condições do veículo</c:v>
                </c:pt>
                <c:pt idx="6">
                  <c:v>Celular/fone de ouvido</c:v>
                </c:pt>
                <c:pt idx="7">
                  <c:v>Fadiga</c:v>
                </c:pt>
              </c:strCache>
            </c:strRef>
          </c:cat>
          <c:val>
            <c:numRef>
              <c:f>Geral!$B$7:$B$14</c:f>
              <c:numCache>
                <c:formatCode>General</c:formatCode>
                <c:ptCount val="8"/>
                <c:pt idx="0">
                  <c:v>562</c:v>
                </c:pt>
                <c:pt idx="1">
                  <c:v>542</c:v>
                </c:pt>
                <c:pt idx="2">
                  <c:v>278</c:v>
                </c:pt>
                <c:pt idx="3">
                  <c:v>48</c:v>
                </c:pt>
                <c:pt idx="4">
                  <c:v>38</c:v>
                </c:pt>
                <c:pt idx="5">
                  <c:v>34</c:v>
                </c:pt>
                <c:pt idx="6">
                  <c:v>26</c:v>
                </c:pt>
                <c:pt idx="7">
                  <c:v>6</c:v>
                </c:pt>
              </c:numCache>
            </c:numRef>
          </c:val>
        </c:ser>
        <c:dLbls>
          <c:showVal val="1"/>
        </c:dLbls>
        <c:axId val="64926464"/>
        <c:axId val="64928000"/>
      </c:barChart>
      <c:catAx>
        <c:axId val="64926464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200">
                <a:latin typeface="+mn-lt"/>
              </a:defRPr>
            </a:pPr>
            <a:endParaRPr lang="pt-BR"/>
          </a:p>
        </c:txPr>
        <c:crossAx val="64928000"/>
        <c:crosses val="autoZero"/>
        <c:auto val="1"/>
        <c:lblAlgn val="ctr"/>
        <c:lblOffset val="100"/>
      </c:catAx>
      <c:valAx>
        <c:axId val="64928000"/>
        <c:scaling>
          <c:orientation val="minMax"/>
        </c:scaling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n.</a:t>
                </a:r>
              </a:p>
            </c:rich>
          </c:tx>
          <c:layout/>
        </c:title>
        <c:numFmt formatCode="General" sourceLinked="1"/>
        <c:tickLblPos val="nextTo"/>
        <c:crossAx val="64926464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Geral!$B$27</c:f>
              <c:strCache>
                <c:ptCount val="1"/>
                <c:pt idx="0">
                  <c:v>n.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Pos val="outEnd"/>
            <c:showVal val="1"/>
          </c:dLbls>
          <c:cat>
            <c:strRef>
              <c:f>Geral!$A$28:$A$37</c:f>
              <c:strCache>
                <c:ptCount val="10"/>
                <c:pt idx="0">
                  <c:v>Desrespeito a sinalização</c:v>
                </c:pt>
                <c:pt idx="1">
                  <c:v>Transitar em local impróprio</c:v>
                </c:pt>
                <c:pt idx="2">
                  <c:v>Ausência de direção defensiva</c:v>
                </c:pt>
                <c:pt idx="3">
                  <c:v>Transitar em local proibido</c:v>
                </c:pt>
                <c:pt idx="4">
                  <c:v>Habilitação</c:v>
                </c:pt>
                <c:pt idx="5">
                  <c:v>Atitude imprudente do pedestre</c:v>
                </c:pt>
                <c:pt idx="6">
                  <c:v>Mudança de faixa / pista</c:v>
                </c:pt>
                <c:pt idx="7">
                  <c:v>Converter / cruzar sem dar preferência</c:v>
                </c:pt>
                <c:pt idx="8">
                  <c:v>Distância entre veículos</c:v>
                </c:pt>
                <c:pt idx="9">
                  <c:v>Direção perigosa</c:v>
                </c:pt>
              </c:strCache>
            </c:strRef>
          </c:cat>
          <c:val>
            <c:numRef>
              <c:f>Geral!$B$28:$B$37</c:f>
              <c:numCache>
                <c:formatCode>General</c:formatCode>
                <c:ptCount val="10"/>
                <c:pt idx="0">
                  <c:v>374</c:v>
                </c:pt>
                <c:pt idx="1">
                  <c:v>276</c:v>
                </c:pt>
                <c:pt idx="2">
                  <c:v>194</c:v>
                </c:pt>
                <c:pt idx="3">
                  <c:v>172</c:v>
                </c:pt>
                <c:pt idx="4">
                  <c:v>158</c:v>
                </c:pt>
                <c:pt idx="5">
                  <c:v>100</c:v>
                </c:pt>
                <c:pt idx="6">
                  <c:v>96</c:v>
                </c:pt>
                <c:pt idx="7">
                  <c:v>94</c:v>
                </c:pt>
                <c:pt idx="8">
                  <c:v>48</c:v>
                </c:pt>
                <c:pt idx="9">
                  <c:v>48</c:v>
                </c:pt>
              </c:numCache>
            </c:numRef>
          </c:val>
        </c:ser>
        <c:dLbls>
          <c:showVal val="1"/>
        </c:dLbls>
        <c:axId val="64968576"/>
        <c:axId val="64970112"/>
      </c:barChart>
      <c:catAx>
        <c:axId val="649685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64970112"/>
        <c:crosses val="autoZero"/>
        <c:auto val="1"/>
        <c:lblAlgn val="ctr"/>
        <c:lblOffset val="100"/>
      </c:catAx>
      <c:valAx>
        <c:axId val="64970112"/>
        <c:scaling>
          <c:orientation val="minMax"/>
          <c:max val="600"/>
        </c:scaling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n.</a:t>
                </a:r>
              </a:p>
            </c:rich>
          </c:tx>
          <c:layout/>
        </c:title>
        <c:numFmt formatCode="General" sourceLinked="1"/>
        <c:tickLblPos val="nextTo"/>
        <c:crossAx val="64968576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areaChart>
        <c:grouping val="stacked"/>
        <c:ser>
          <c:idx val="0"/>
          <c:order val="0"/>
          <c:tx>
            <c:strRef>
              <c:f>Graf!$Y$2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Graf!$X$3:$X$10</c:f>
              <c:strCache>
                <c:ptCount val="8"/>
                <c:pt idx="0">
                  <c:v>Velocidade</c:v>
                </c:pt>
                <c:pt idx="1">
                  <c:v>Álcool</c:v>
                </c:pt>
                <c:pt idx="2">
                  <c:v>Infraestrutura</c:v>
                </c:pt>
                <c:pt idx="3">
                  <c:v>Condições climáticas</c:v>
                </c:pt>
                <c:pt idx="4">
                  <c:v>Visibilidade</c:v>
                </c:pt>
                <c:pt idx="5">
                  <c:v>Condições do veículo</c:v>
                </c:pt>
                <c:pt idx="6">
                  <c:v>Fator de distração</c:v>
                </c:pt>
                <c:pt idx="7">
                  <c:v>Fadiga</c:v>
                </c:pt>
              </c:strCache>
            </c:strRef>
          </c:cat>
          <c:val>
            <c:numRef>
              <c:f>Graf!$Y$3:$Y$10</c:f>
              <c:numCache>
                <c:formatCode>General</c:formatCode>
                <c:ptCount val="8"/>
                <c:pt idx="0">
                  <c:v>64</c:v>
                </c:pt>
                <c:pt idx="1">
                  <c:v>56</c:v>
                </c:pt>
                <c:pt idx="2">
                  <c:v>38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axId val="64987904"/>
        <c:axId val="64989440"/>
      </c:areaChart>
      <c:catAx>
        <c:axId val="6498790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200"/>
            </a:pPr>
            <a:endParaRPr lang="pt-BR"/>
          </a:p>
        </c:txPr>
        <c:crossAx val="64989440"/>
        <c:crosses val="autoZero"/>
        <c:auto val="1"/>
        <c:lblAlgn val="ctr"/>
        <c:lblOffset val="100"/>
      </c:catAx>
      <c:valAx>
        <c:axId val="649894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nº de</a:t>
                </a:r>
                <a:r>
                  <a:rPr lang="en-US" sz="1200" baseline="0" dirty="0" smtClean="0"/>
                  <a:t> </a:t>
                </a:r>
                <a:r>
                  <a:rPr lang="en-US" sz="1200" baseline="0" dirty="0" err="1" smtClean="0"/>
                  <a:t>acidentes</a:t>
                </a:r>
                <a:r>
                  <a:rPr lang="en-US" sz="1200" dirty="0" smtClean="0"/>
                  <a:t>.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64987904"/>
        <c:crosses val="autoZero"/>
        <c:crossBetween val="midCat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4279631021226136"/>
          <c:y val="4.5689381419915097E-2"/>
          <c:w val="0.82677492076975867"/>
          <c:h val="0.47276400635105797"/>
        </c:manualLayout>
      </c:layout>
      <c:areaChart>
        <c:grouping val="stacked"/>
        <c:ser>
          <c:idx val="0"/>
          <c:order val="0"/>
          <c:tx>
            <c:strRef>
              <c:f>Graf!$AB$2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Graf!$AA$3:$AA$12</c:f>
              <c:strCache>
                <c:ptCount val="10"/>
                <c:pt idx="0">
                  <c:v>Desrespeito à sinalização</c:v>
                </c:pt>
                <c:pt idx="1">
                  <c:v>Transitar em local impróprio</c:v>
                </c:pt>
                <c:pt idx="2">
                  <c:v>Ausência de direção defensiva</c:v>
                </c:pt>
                <c:pt idx="3">
                  <c:v>Habilitação</c:v>
                </c:pt>
                <c:pt idx="4">
                  <c:v>Transitar em local proibido</c:v>
                </c:pt>
                <c:pt idx="5">
                  <c:v>Mudança de faixa / pista</c:v>
                </c:pt>
                <c:pt idx="6">
                  <c:v>Converter/cruzar sem dar preferência</c:v>
                </c:pt>
                <c:pt idx="7">
                  <c:v>Atitude imprudente do pedestre</c:v>
                </c:pt>
                <c:pt idx="8">
                  <c:v>Distância entre veículos</c:v>
                </c:pt>
                <c:pt idx="9">
                  <c:v>Direção perigosa</c:v>
                </c:pt>
              </c:strCache>
            </c:strRef>
          </c:cat>
          <c:val>
            <c:numRef>
              <c:f>Graf!$AB$3:$AB$12</c:f>
              <c:numCache>
                <c:formatCode>General</c:formatCode>
                <c:ptCount val="10"/>
                <c:pt idx="0">
                  <c:v>41</c:v>
                </c:pt>
                <c:pt idx="1">
                  <c:v>31</c:v>
                </c:pt>
                <c:pt idx="2">
                  <c:v>24</c:v>
                </c:pt>
                <c:pt idx="3">
                  <c:v>23</c:v>
                </c:pt>
                <c:pt idx="4">
                  <c:v>19</c:v>
                </c:pt>
                <c:pt idx="5">
                  <c:v>12</c:v>
                </c:pt>
                <c:pt idx="6">
                  <c:v>11</c:v>
                </c:pt>
                <c:pt idx="7">
                  <c:v>11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</c:ser>
        <c:axId val="64980864"/>
        <c:axId val="64998400"/>
      </c:areaChart>
      <c:catAx>
        <c:axId val="6498086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200"/>
            </a:pPr>
            <a:endParaRPr lang="pt-BR"/>
          </a:p>
        </c:txPr>
        <c:crossAx val="64998400"/>
        <c:crosses val="autoZero"/>
        <c:auto val="1"/>
        <c:lblAlgn val="ctr"/>
        <c:lblOffset val="100"/>
      </c:catAx>
      <c:valAx>
        <c:axId val="64998400"/>
        <c:scaling>
          <c:orientation val="minMax"/>
          <c:max val="7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nº de </a:t>
                </a:r>
                <a:r>
                  <a:rPr lang="en-US" sz="1200" b="0" dirty="0" err="1" smtClean="0"/>
                  <a:t>acidentes</a:t>
                </a:r>
                <a:endParaRPr lang="en-US" sz="1200" b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64980864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29E36-221E-4409-AB8E-F08DD3897AF4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47067-DB4D-4D27-8744-7D886B67B6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2F221-7605-4DD6-8B42-29328E24A719}" type="slidenum">
              <a:rPr lang="ru-RU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DB36-DD29-4D6E-9B3D-5E590C324EB4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32B1-EFDD-4EBB-91AB-89B162210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DB36-DD29-4D6E-9B3D-5E590C324EB4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32B1-EFDD-4EBB-91AB-89B162210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DB36-DD29-4D6E-9B3D-5E590C324EB4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32B1-EFDD-4EBB-91AB-89B162210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DB36-DD29-4D6E-9B3D-5E590C324EB4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32B1-EFDD-4EBB-91AB-89B162210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DB36-DD29-4D6E-9B3D-5E590C324EB4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32B1-EFDD-4EBB-91AB-89B162210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DB36-DD29-4D6E-9B3D-5E590C324EB4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32B1-EFDD-4EBB-91AB-89B162210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DB36-DD29-4D6E-9B3D-5E590C324EB4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32B1-EFDD-4EBB-91AB-89B162210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DB36-DD29-4D6E-9B3D-5E590C324EB4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32B1-EFDD-4EBB-91AB-89B162210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DB36-DD29-4D6E-9B3D-5E590C324EB4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32B1-EFDD-4EBB-91AB-89B162210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DB36-DD29-4D6E-9B3D-5E590C324EB4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32B1-EFDD-4EBB-91AB-89B162210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DB36-DD29-4D6E-9B3D-5E590C324EB4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32B1-EFDD-4EBB-91AB-89B162210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DB36-DD29-4D6E-9B3D-5E590C324EB4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32B1-EFDD-4EBB-91AB-89B162210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2012\BLOOMBERG\LOGOS\LOGO Vida no Trânsi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71438"/>
            <a:ext cx="4000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7250" y="3221038"/>
            <a:ext cx="7500938" cy="13414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pt-BR" sz="1600" b="1">
              <a:latin typeface="Calibri" pitchFamily="34" charset="0"/>
            </a:endParaRPr>
          </a:p>
          <a:p>
            <a:pPr algn="ctr"/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PERFIL DOS FATORES E CONDUTAS DE RISCO CONTRIBUTIVOS PARA OS ACIDENTES DE TRÂNSITO</a:t>
            </a:r>
          </a:p>
          <a:p>
            <a:pPr algn="ctr"/>
            <a:endParaRPr lang="pt-B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7250" y="4724400"/>
            <a:ext cx="7500938" cy="701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pt-BR" sz="1600" b="1">
              <a:latin typeface="Calibri" pitchFamily="34" charset="0"/>
            </a:endParaRPr>
          </a:p>
          <a:p>
            <a:pPr algn="ctr"/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Curitiba - 2012</a:t>
            </a:r>
            <a:endParaRPr lang="pt-BR"/>
          </a:p>
        </p:txBody>
      </p:sp>
      <p:pic>
        <p:nvPicPr>
          <p:cNvPr id="14340" name="Imagem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572125"/>
            <a:ext cx="134302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714480" y="0"/>
          <a:ext cx="592935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/>
        </p:nvGraphicFramePr>
        <p:xfrm>
          <a:off x="1500166" y="3286124"/>
          <a:ext cx="6215106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109939" y="719720"/>
            <a:ext cx="46166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dirty="0" smtClean="0"/>
              <a:t>Fatores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09939" y="3929066"/>
            <a:ext cx="461665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dirty="0" smtClean="0"/>
              <a:t>Condutas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85984" y="6643710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Comitê de Análise de Acidentes de Trânsito – Projeto Vida no Trânsito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7" y="357166"/>
            <a:ext cx="7500989" cy="1354217"/>
          </a:xfrm>
          <a:prstGeom prst="rect">
            <a:avLst/>
          </a:prstGeom>
          <a:solidFill>
            <a:srgbClr val="F79646">
              <a:lumMod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 álcool foi fator de risco contributivo presente em 30,6% dos acidentes fatais e a velocidade em 35%.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00100" y="2143116"/>
          <a:ext cx="7000925" cy="1928829"/>
        </p:xfrm>
        <a:graphic>
          <a:graphicData uri="http://schemas.openxmlformats.org/drawingml/2006/table">
            <a:tbl>
              <a:tblPr/>
              <a:tblGrid>
                <a:gridCol w="2571768"/>
                <a:gridCol w="642942"/>
                <a:gridCol w="775066"/>
                <a:gridCol w="376394"/>
                <a:gridCol w="978624"/>
                <a:gridCol w="1656131"/>
              </a:tblGrid>
              <a:tr h="27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Usuário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100.000 veic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Condutor de veículo leve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1069322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Motociclista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141421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Condutor de veículo pesado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48073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Condutor de bicicleta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Pedestre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00100" y="4357694"/>
          <a:ext cx="6929486" cy="2000262"/>
        </p:xfrm>
        <a:graphic>
          <a:graphicData uri="http://schemas.openxmlformats.org/drawingml/2006/table">
            <a:tbl>
              <a:tblPr/>
              <a:tblGrid>
                <a:gridCol w="2448062"/>
                <a:gridCol w="499422"/>
                <a:gridCol w="521718"/>
                <a:gridCol w="624278"/>
                <a:gridCol w="856152"/>
                <a:gridCol w="1979854"/>
              </a:tblGrid>
              <a:tr h="346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Velocidade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Taxa 100.000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veic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/hora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307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Condutor de veículo leve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1069322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3307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Motociclista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307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Condutor de veículo pesado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48073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3307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Condutor de ônibus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07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85720" y="2500306"/>
            <a:ext cx="46166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b="1" dirty="0" smtClean="0"/>
              <a:t>Álcool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2683" y="4714884"/>
            <a:ext cx="461665" cy="1137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b="1" dirty="0" smtClean="0"/>
              <a:t>Velocidade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928662" y="6643710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Comitê de Análise de Acidentes de Trânsito – Projeto Vida no Trânsito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ALCOOL DIA_NOITE_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113" y="1588"/>
            <a:ext cx="4867275" cy="68834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88957" y="2784468"/>
            <a:ext cx="461666" cy="923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+mn-cs"/>
              </a:rPr>
              <a:t>Álcool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ACIDENTES_VELOCIDADE_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3" y="44450"/>
            <a:ext cx="4940300" cy="6985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89196" y="2801946"/>
            <a:ext cx="461664" cy="113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+mn-cs"/>
              </a:rPr>
              <a:t>Velocidade</a:t>
            </a:r>
          </a:p>
        </p:txBody>
      </p:sp>
      <p:pic>
        <p:nvPicPr>
          <p:cNvPr id="49158" name="Picture 6" descr="CENTRO VELOCIDADE 2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1450" y="1192213"/>
            <a:ext cx="4144963" cy="3173412"/>
          </a:xfrm>
          <a:prstGeom prst="rect">
            <a:avLst/>
          </a:prstGeom>
          <a:noFill/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3851275" y="2133600"/>
            <a:ext cx="1441450" cy="142875"/>
          </a:xfrm>
          <a:prstGeom prst="rightArrow">
            <a:avLst>
              <a:gd name="adj1" fmla="val 50000"/>
              <a:gd name="adj2" fmla="val 25222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7" y="357166"/>
            <a:ext cx="7500989" cy="1354217"/>
          </a:xfrm>
          <a:prstGeom prst="rect">
            <a:avLst/>
          </a:prstGeom>
          <a:solidFill>
            <a:srgbClr val="F79646">
              <a:lumMod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Infraestrutura inadequada foi fator de risco contributivo presente em 20,7% dos acidentes fatais.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714480" y="2071678"/>
          <a:ext cx="6357982" cy="372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785918" y="6000768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Comitê de Análise de Acidentes de Trânsito – Projeto Vida no Trânsito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7" y="357166"/>
            <a:ext cx="7500989" cy="1354217"/>
          </a:xfrm>
          <a:prstGeom prst="rect">
            <a:avLst/>
          </a:prstGeom>
          <a:solidFill>
            <a:srgbClr val="F79646">
              <a:lumMod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Ausência de habilitação foi conduta de risco contributivo presente em 12,6% dos acidentes fatais.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28662" y="2428866"/>
          <a:ext cx="7286678" cy="1857392"/>
        </p:xfrm>
        <a:graphic>
          <a:graphicData uri="http://schemas.openxmlformats.org/drawingml/2006/table">
            <a:tbl>
              <a:tblPr/>
              <a:tblGrid>
                <a:gridCol w="2431846"/>
                <a:gridCol w="850481"/>
                <a:gridCol w="850481"/>
                <a:gridCol w="296350"/>
                <a:gridCol w="1143008"/>
                <a:gridCol w="1714512"/>
              </a:tblGrid>
              <a:tr h="46434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Usuário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da frota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46434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Condutor de veículo leve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1069322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46434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Motociclista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141421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6434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57224" y="4500570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Comitê de Análise de Acidentes de Trânsito – Projeto Vida no Trânsito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7" y="357166"/>
            <a:ext cx="7500989" cy="135421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Desrespeito a sinalização foi conduta de risco contributivo presente em 23,5% dos acidentes fatais.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85787" y="1857364"/>
          <a:ext cx="7215238" cy="2185995"/>
        </p:xfrm>
        <a:graphic>
          <a:graphicData uri="http://schemas.openxmlformats.org/drawingml/2006/table">
            <a:tbl>
              <a:tblPr/>
              <a:tblGrid>
                <a:gridCol w="2495070"/>
                <a:gridCol w="836044"/>
                <a:gridCol w="836044"/>
                <a:gridCol w="643000"/>
                <a:gridCol w="924583"/>
                <a:gridCol w="1480497"/>
              </a:tblGrid>
              <a:tr h="3122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Usuário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100.000 veic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122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Condutor de veículo leve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1069322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3122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Motociclista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141421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122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Condutor de veículo pesado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48073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3122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Condutor de ônibus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12285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22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Pedestre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2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928794" y="4000480"/>
          <a:ext cx="571504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42910" y="6667852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Comitê de Análise de Acidentes de Trânsito – Projeto Vida no Trânsito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7" y="357166"/>
            <a:ext cx="7500989" cy="135421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Direção defensiva foi conduta de risco contributivo presente em 13,1% dos acidentes fatais.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42910" y="2143114"/>
          <a:ext cx="7929617" cy="2786084"/>
        </p:xfrm>
        <a:graphic>
          <a:graphicData uri="http://schemas.openxmlformats.org/drawingml/2006/table">
            <a:tbl>
              <a:tblPr/>
              <a:tblGrid>
                <a:gridCol w="2693910"/>
                <a:gridCol w="529950"/>
                <a:gridCol w="868528"/>
                <a:gridCol w="304231"/>
                <a:gridCol w="1177666"/>
                <a:gridCol w="2355332"/>
              </a:tblGrid>
              <a:tr h="398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Usuário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Frota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Taxa por 100.000 </a:t>
                      </a:r>
                      <a:r>
                        <a:rPr lang="pt-BR" sz="1600" b="1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veic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/hora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98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Condutor de veículo leve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1069322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0,5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398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Condutor de ônibus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12285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98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Motociclistas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141421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398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Condutor de veículo pesado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48073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5,2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98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Ciclista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8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71472" y="5024778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Comitê de Análise de Acidentes de Trânsito – Projeto Vida no Trânsito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285720" y="2000240"/>
          <a:ext cx="8572560" cy="514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928662" y="428604"/>
            <a:ext cx="72866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/>
              <a:t>ACIDENTES FATAIS ENVOLVENDO MOTOCICLISTAS</a:t>
            </a:r>
          </a:p>
          <a:p>
            <a:pPr algn="ctr"/>
            <a:r>
              <a:rPr lang="pt-BR" b="1" dirty="0" smtClean="0"/>
              <a:t>Fatores / Condutas de Risco e Usuários Contributivos - 2012</a:t>
            </a:r>
            <a:endParaRPr lang="pt-BR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1000100" y="1571612"/>
            <a:ext cx="1071570" cy="4500594"/>
            <a:chOff x="1000100" y="1571612"/>
            <a:chExt cx="1071570" cy="4500594"/>
          </a:xfrm>
        </p:grpSpPr>
        <p:sp>
          <p:nvSpPr>
            <p:cNvPr id="4" name="Retângulo de cantos arredondados 15"/>
            <p:cNvSpPr/>
            <p:nvPr/>
          </p:nvSpPr>
          <p:spPr>
            <a:xfrm>
              <a:off x="1000100" y="1928802"/>
              <a:ext cx="1071570" cy="4143404"/>
            </a:xfrm>
            <a:prstGeom prst="roundRect">
              <a:avLst>
                <a:gd name="adj" fmla="val 6018"/>
              </a:avLst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" name="Retângulo de cantos arredondados 14"/>
            <p:cNvSpPr/>
            <p:nvPr/>
          </p:nvSpPr>
          <p:spPr>
            <a:xfrm>
              <a:off x="1000100" y="1571612"/>
              <a:ext cx="1071570" cy="35719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0" dirty="0" smtClean="0">
                  <a:solidFill>
                    <a:srgbClr val="000000"/>
                  </a:solidFill>
                </a:rPr>
                <a:t>Foco</a:t>
              </a:r>
              <a:r>
                <a:rPr lang="pt-BR" sz="1100" b="0" dirty="0" smtClean="0">
                  <a:solidFill>
                    <a:srgbClr val="000000"/>
                  </a:solidFill>
                </a:rPr>
                <a:t> </a:t>
              </a:r>
              <a:endParaRPr lang="pt-BR" sz="11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571868" y="1571612"/>
            <a:ext cx="1071570" cy="4500594"/>
            <a:chOff x="3571868" y="1571612"/>
            <a:chExt cx="1071570" cy="4500594"/>
          </a:xfrm>
        </p:grpSpPr>
        <p:sp>
          <p:nvSpPr>
            <p:cNvPr id="5" name="Retângulo de cantos arredondados 15"/>
            <p:cNvSpPr/>
            <p:nvPr/>
          </p:nvSpPr>
          <p:spPr>
            <a:xfrm>
              <a:off x="3571868" y="1857364"/>
              <a:ext cx="1071570" cy="4214842"/>
            </a:xfrm>
            <a:prstGeom prst="roundRect">
              <a:avLst>
                <a:gd name="adj" fmla="val 6018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" name="Retângulo de cantos arredondados 14"/>
            <p:cNvSpPr/>
            <p:nvPr/>
          </p:nvSpPr>
          <p:spPr>
            <a:xfrm>
              <a:off x="3571868" y="1571612"/>
              <a:ext cx="1071570" cy="357190"/>
            </a:xfrm>
            <a:prstGeom prst="round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0" dirty="0" smtClean="0">
                  <a:solidFill>
                    <a:srgbClr val="000000"/>
                  </a:solidFill>
                </a:rPr>
                <a:t>Foco</a:t>
              </a:r>
              <a:r>
                <a:rPr lang="pt-BR" sz="1100" b="0" dirty="0" smtClean="0">
                  <a:solidFill>
                    <a:srgbClr val="000000"/>
                  </a:solidFill>
                </a:rPr>
                <a:t> </a:t>
              </a:r>
              <a:endParaRPr lang="pt-BR" sz="11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928662" y="6667852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Comitê de Análise de Acidentes de Trânsito – Projeto Vida no Trânsito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28662" y="428604"/>
            <a:ext cx="72866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/>
              <a:t>ACIDENTES FATAIS ENVOLVENDO PEDESTRES</a:t>
            </a:r>
          </a:p>
          <a:p>
            <a:pPr algn="ctr"/>
            <a:r>
              <a:rPr lang="pt-BR" b="1" dirty="0" smtClean="0"/>
              <a:t>Fatores / Condutas de Risco e Usuários Contributivos - 2012</a:t>
            </a:r>
            <a:endParaRPr lang="pt-BR" b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14282" y="1928802"/>
          <a:ext cx="8572560" cy="471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857224" y="1643050"/>
            <a:ext cx="1071570" cy="4500594"/>
            <a:chOff x="1000100" y="1571612"/>
            <a:chExt cx="1071570" cy="4500594"/>
          </a:xfrm>
        </p:grpSpPr>
        <p:sp>
          <p:nvSpPr>
            <p:cNvPr id="7" name="Retângulo de cantos arredondados 15"/>
            <p:cNvSpPr/>
            <p:nvPr/>
          </p:nvSpPr>
          <p:spPr>
            <a:xfrm>
              <a:off x="1000100" y="1928802"/>
              <a:ext cx="1071570" cy="4143404"/>
            </a:xfrm>
            <a:prstGeom prst="roundRect">
              <a:avLst>
                <a:gd name="adj" fmla="val 6018"/>
              </a:avLst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" name="Retângulo de cantos arredondados 14"/>
            <p:cNvSpPr/>
            <p:nvPr/>
          </p:nvSpPr>
          <p:spPr>
            <a:xfrm>
              <a:off x="1000100" y="1571612"/>
              <a:ext cx="1071570" cy="35719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0" dirty="0" smtClean="0">
                  <a:solidFill>
                    <a:srgbClr val="000000"/>
                  </a:solidFill>
                </a:rPr>
                <a:t>Foco</a:t>
              </a:r>
              <a:r>
                <a:rPr lang="pt-BR" sz="1100" b="0" dirty="0" smtClean="0">
                  <a:solidFill>
                    <a:srgbClr val="000000"/>
                  </a:solidFill>
                </a:rPr>
                <a:t> </a:t>
              </a:r>
              <a:endParaRPr lang="pt-BR" sz="11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857620" y="1643050"/>
            <a:ext cx="1071570" cy="4500594"/>
            <a:chOff x="3571868" y="1571612"/>
            <a:chExt cx="1071570" cy="4500594"/>
          </a:xfrm>
        </p:grpSpPr>
        <p:sp>
          <p:nvSpPr>
            <p:cNvPr id="10" name="Retângulo de cantos arredondados 15"/>
            <p:cNvSpPr/>
            <p:nvPr/>
          </p:nvSpPr>
          <p:spPr>
            <a:xfrm>
              <a:off x="3571868" y="1857364"/>
              <a:ext cx="1071570" cy="4214842"/>
            </a:xfrm>
            <a:prstGeom prst="roundRect">
              <a:avLst>
                <a:gd name="adj" fmla="val 6018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" name="Retângulo de cantos arredondados 14"/>
            <p:cNvSpPr/>
            <p:nvPr/>
          </p:nvSpPr>
          <p:spPr>
            <a:xfrm>
              <a:off x="3571868" y="1571612"/>
              <a:ext cx="1071570" cy="357190"/>
            </a:xfrm>
            <a:prstGeom prst="round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0" dirty="0" smtClean="0">
                  <a:solidFill>
                    <a:srgbClr val="000000"/>
                  </a:solidFill>
                </a:rPr>
                <a:t>Foco</a:t>
              </a:r>
              <a:r>
                <a:rPr lang="pt-BR" sz="1100" b="0" dirty="0" smtClean="0">
                  <a:solidFill>
                    <a:srgbClr val="000000"/>
                  </a:solidFill>
                </a:rPr>
                <a:t> </a:t>
              </a:r>
              <a:endParaRPr lang="pt-BR" sz="11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785786" y="6667852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Comitê de Análise de Acidentes de Trânsito – Projeto Vida no Trânsito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aixaDeTexto 2"/>
          <p:cNvSpPr txBox="1">
            <a:spLocks noChangeArrowheads="1"/>
          </p:cNvSpPr>
          <p:nvPr/>
        </p:nvSpPr>
        <p:spPr bwMode="auto">
          <a:xfrm>
            <a:off x="684213" y="549275"/>
            <a:ext cx="7704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Número de mortes por acidentes de trânsito, taxa de mortalidade por 100.000 habitantes e 10.000 veículos - 2010 a 2012</a:t>
            </a:r>
          </a:p>
        </p:txBody>
      </p:sp>
      <p:pic>
        <p:nvPicPr>
          <p:cNvPr id="15364" name="Picture 2" descr="C:\2012\BLOOMBERG\LOGOS\LOGO Vida no Trânsi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5229225"/>
            <a:ext cx="19081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CaixaDeTexto 23"/>
          <p:cNvSpPr txBox="1">
            <a:spLocks noChangeArrowheads="1"/>
          </p:cNvSpPr>
          <p:nvPr/>
        </p:nvSpPr>
        <p:spPr bwMode="auto">
          <a:xfrm>
            <a:off x="1808163" y="5805488"/>
            <a:ext cx="55006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>
                <a:latin typeface="Calibri" pitchFamily="34" charset="0"/>
              </a:rPr>
              <a:t>Fonte: Comitê de Análise de Acidentes de Trânsito – Projeto Vida no Trânsito</a:t>
            </a:r>
          </a:p>
        </p:txBody>
      </p:sp>
      <p:pic>
        <p:nvPicPr>
          <p:cNvPr id="15367" name="Gráfico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557338"/>
            <a:ext cx="66960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5787" y="357166"/>
            <a:ext cx="7500989" cy="172354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Em 40,7% atropelamentos em que o pedestre transitou em local impróprio, foi verificado deficiência na infraestrutura viária.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6" y="2574849"/>
            <a:ext cx="7500989" cy="135421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Entre os acidentes em que o fator “infraestrutura” foi pontuado, 57,9% foram atropelamento.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85720" y="4357694"/>
          <a:ext cx="4071966" cy="2243143"/>
        </p:xfrm>
        <a:graphic>
          <a:graphicData uri="http://schemas.openxmlformats.org/drawingml/2006/table">
            <a:tbl>
              <a:tblPr/>
              <a:tblGrid>
                <a:gridCol w="2335560"/>
                <a:gridCol w="807712"/>
                <a:gridCol w="928694"/>
              </a:tblGrid>
              <a:tr h="3204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04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Motociclista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4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Pedestre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Ciclista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Ocupante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veículo leve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Ocupante de veículo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pesado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4857752" y="4429132"/>
          <a:ext cx="4071966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14282" y="6667852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Comitê de Análise de Acidentes de Trânsito – Projeto Vida no Trânsito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571472" y="1428736"/>
          <a:ext cx="792961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928662" y="357166"/>
            <a:ext cx="72866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/>
              <a:t>ACIDENTES FATAIS ENVOLVENDO OCUPANTES DE VEÍCULOS LEVES</a:t>
            </a:r>
          </a:p>
          <a:p>
            <a:pPr algn="ctr"/>
            <a:r>
              <a:rPr lang="pt-BR" b="1" dirty="0" smtClean="0"/>
              <a:t>Fatores / Condutas de Risco e Usuários Contributivos - 2012</a:t>
            </a:r>
            <a:endParaRPr lang="pt-BR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1285852" y="1214422"/>
            <a:ext cx="1071570" cy="4500594"/>
            <a:chOff x="1000100" y="1571612"/>
            <a:chExt cx="1071570" cy="4500594"/>
          </a:xfrm>
        </p:grpSpPr>
        <p:sp>
          <p:nvSpPr>
            <p:cNvPr id="8" name="Retângulo de cantos arredondados 15"/>
            <p:cNvSpPr/>
            <p:nvPr/>
          </p:nvSpPr>
          <p:spPr>
            <a:xfrm>
              <a:off x="1000100" y="1928802"/>
              <a:ext cx="1071570" cy="4143404"/>
            </a:xfrm>
            <a:prstGeom prst="roundRect">
              <a:avLst>
                <a:gd name="adj" fmla="val 6018"/>
              </a:avLst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Retângulo de cantos arredondados 14"/>
            <p:cNvSpPr/>
            <p:nvPr/>
          </p:nvSpPr>
          <p:spPr>
            <a:xfrm>
              <a:off x="1000100" y="1571612"/>
              <a:ext cx="1071570" cy="35719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0" dirty="0" smtClean="0">
                  <a:solidFill>
                    <a:srgbClr val="000000"/>
                  </a:solidFill>
                </a:rPr>
                <a:t>Foco</a:t>
              </a:r>
              <a:r>
                <a:rPr lang="pt-BR" sz="1100" b="0" dirty="0" smtClean="0">
                  <a:solidFill>
                    <a:srgbClr val="000000"/>
                  </a:solidFill>
                </a:rPr>
                <a:t> </a:t>
              </a:r>
              <a:endParaRPr lang="pt-BR" sz="11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286248" y="1214422"/>
            <a:ext cx="1071570" cy="4500594"/>
            <a:chOff x="3571868" y="1571612"/>
            <a:chExt cx="1071570" cy="4500594"/>
          </a:xfrm>
        </p:grpSpPr>
        <p:sp>
          <p:nvSpPr>
            <p:cNvPr id="11" name="Retângulo de cantos arredondados 15"/>
            <p:cNvSpPr/>
            <p:nvPr/>
          </p:nvSpPr>
          <p:spPr>
            <a:xfrm>
              <a:off x="3571868" y="1857364"/>
              <a:ext cx="1071570" cy="4214842"/>
            </a:xfrm>
            <a:prstGeom prst="roundRect">
              <a:avLst>
                <a:gd name="adj" fmla="val 6018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" name="Retângulo de cantos arredondados 14"/>
            <p:cNvSpPr/>
            <p:nvPr/>
          </p:nvSpPr>
          <p:spPr>
            <a:xfrm>
              <a:off x="3571868" y="1571612"/>
              <a:ext cx="1071570" cy="357190"/>
            </a:xfrm>
            <a:prstGeom prst="round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0" dirty="0" smtClean="0">
                  <a:solidFill>
                    <a:srgbClr val="000000"/>
                  </a:solidFill>
                </a:rPr>
                <a:t>Foco</a:t>
              </a:r>
              <a:r>
                <a:rPr lang="pt-BR" sz="1100" b="0" dirty="0" smtClean="0">
                  <a:solidFill>
                    <a:srgbClr val="000000"/>
                  </a:solidFill>
                </a:rPr>
                <a:t> </a:t>
              </a:r>
              <a:endParaRPr lang="pt-BR" sz="11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1142976" y="6667852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Comitê de Análise de Acidentes de Trânsito – Projeto Vida no Trânsito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1" y="1142984"/>
          <a:ext cx="9144000" cy="534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928662" y="357166"/>
            <a:ext cx="72866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/>
              <a:t>ACIDENTES FATAIS EM RUAS E AVENIDAS = 122 ACIDENTES</a:t>
            </a:r>
          </a:p>
          <a:p>
            <a:pPr algn="ctr"/>
            <a:r>
              <a:rPr lang="pt-BR" b="1" dirty="0" smtClean="0"/>
              <a:t>Fatores / Condutas de Risco e Usuários Contributivos - 2012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2910" y="6667852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Comitê de Análise de Acidentes de Trânsito – Projeto Vida no Trânsito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28662" y="357166"/>
            <a:ext cx="72866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/>
              <a:t>ACIDENTES FATAIS EM RODOVIAS = 61 ACIDENTES</a:t>
            </a:r>
          </a:p>
          <a:p>
            <a:pPr algn="ctr"/>
            <a:r>
              <a:rPr lang="pt-BR" b="1" dirty="0" smtClean="0"/>
              <a:t>Fatores / Condutas de Risco e Usuários Contributivos - 2012</a:t>
            </a:r>
            <a:endParaRPr lang="pt-BR" b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85720" y="1285860"/>
          <a:ext cx="8594725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28662" y="6643710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Comitê de Análise de Acidentes de Trânsito – Projeto Vida no Trânsito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14480" y="3857629"/>
            <a:ext cx="6072230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0100" y="571480"/>
            <a:ext cx="728667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714480" y="928670"/>
          <a:ext cx="623887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14348" y="142852"/>
            <a:ext cx="75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Número de mortes por acidentes de trânsito segundo trimestre – 2010 a 2012</a:t>
            </a:r>
            <a:endParaRPr lang="pt-BR" b="1" dirty="0"/>
          </a:p>
        </p:txBody>
      </p:sp>
      <p:pic>
        <p:nvPicPr>
          <p:cNvPr id="8" name="Gráfico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7580" y="3929066"/>
            <a:ext cx="5170502" cy="280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85852" y="428604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Distribuição percentual </a:t>
            </a:r>
            <a:r>
              <a:rPr lang="pt-BR" b="1" dirty="0" smtClean="0"/>
              <a:t>das mortes no trânsito segundo usuário 2012</a:t>
            </a:r>
            <a:endParaRPr lang="pt-BR" b="1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500166" y="1500174"/>
          <a:ext cx="614366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85918" y="5715016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SMS Curitiba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/>
        </p:nvGraphicFramePr>
        <p:xfrm>
          <a:off x="642910" y="1142984"/>
          <a:ext cx="7858180" cy="372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071670" y="428604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Número de mortes e taxa de mortalidade por atropelamento segundo faixa etária </a:t>
            </a:r>
            <a:r>
              <a:rPr lang="pt-BR" b="1" dirty="0"/>
              <a:t>- </a:t>
            </a:r>
            <a:r>
              <a:rPr lang="pt-BR" b="1" dirty="0" smtClean="0"/>
              <a:t>2012</a:t>
            </a:r>
            <a:endParaRPr lang="pt-BR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4991599"/>
            <a:ext cx="7500989" cy="1723549"/>
          </a:xfrm>
          <a:prstGeom prst="rect">
            <a:avLst/>
          </a:prstGeom>
          <a:solidFill>
            <a:srgbClr val="F79646">
              <a:lumMod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 risco de morrer por atropelamento da população idosa de Curitiba (70 anos e mais) é 7 vezes maior do que o risco da população escolar (8 a 15 anos).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785786" y="4786322"/>
          <a:ext cx="3286148" cy="207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071670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A</a:t>
            </a:r>
            <a:r>
              <a:rPr lang="pt-BR" b="1" dirty="0" smtClean="0"/>
              <a:t>tropelamento segundo tipo do veículo </a:t>
            </a:r>
            <a:r>
              <a:rPr lang="pt-BR" b="1" dirty="0"/>
              <a:t>- </a:t>
            </a:r>
            <a:r>
              <a:rPr lang="pt-BR" b="1" dirty="0" smtClean="0"/>
              <a:t>2012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924142" y="4286256"/>
            <a:ext cx="364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Veículo envolvido no atropelamento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57818" y="4345552"/>
            <a:ext cx="213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Distribuição da frota</a:t>
            </a:r>
            <a:endParaRPr lang="pt-BR" b="1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4572000" y="4700582"/>
          <a:ext cx="3643322" cy="215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857357" y="928670"/>
          <a:ext cx="5357849" cy="3143276"/>
        </p:xfrm>
        <a:graphic>
          <a:graphicData uri="http://schemas.openxmlformats.org/drawingml/2006/table">
            <a:tbl>
              <a:tblPr/>
              <a:tblGrid>
                <a:gridCol w="1314460"/>
                <a:gridCol w="900119"/>
                <a:gridCol w="914406"/>
                <a:gridCol w="400052"/>
                <a:gridCol w="914406"/>
                <a:gridCol w="914406"/>
              </a:tblGrid>
              <a:tr h="5479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Veículo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Nº óbitos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Frota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Frota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83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Automóvel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914398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</a:tr>
              <a:tr h="2883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Motocicleta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141421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</a:tr>
              <a:tr h="2883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Ônibus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</a:tr>
              <a:tr h="2883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Caminhão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48073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</a:tr>
              <a:tr h="2883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Caminhonete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142842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</a:tr>
              <a:tr h="2883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46889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883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Bicicleta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1305908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83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Ignorado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83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ângulo 2"/>
          <p:cNvSpPr>
            <a:spLocks noChangeArrowheads="1"/>
          </p:cNvSpPr>
          <p:nvPr/>
        </p:nvSpPr>
        <p:spPr bwMode="auto">
          <a:xfrm>
            <a:off x="0" y="6673850"/>
            <a:ext cx="4556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600" b="0"/>
              <a:t>JC-M12</a:t>
            </a:r>
          </a:p>
        </p:txBody>
      </p:sp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6072188" y="5643563"/>
            <a:ext cx="153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/>
              <a:t> 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142976" y="1071550"/>
            <a:ext cx="6804045" cy="3929086"/>
            <a:chOff x="1142976" y="1071550"/>
            <a:chExt cx="6804045" cy="3929086"/>
          </a:xfrm>
        </p:grpSpPr>
        <p:sp>
          <p:nvSpPr>
            <p:cNvPr id="26" name="Elipse 25"/>
            <p:cNvSpPr/>
            <p:nvPr/>
          </p:nvSpPr>
          <p:spPr>
            <a:xfrm>
              <a:off x="5929322" y="3857628"/>
              <a:ext cx="1443024" cy="5127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i="1" dirty="0"/>
                <a:t>SAMU</a:t>
              </a:r>
            </a:p>
          </p:txBody>
        </p:sp>
        <p:sp>
          <p:nvSpPr>
            <p:cNvPr id="25" name="Elipse 24"/>
            <p:cNvSpPr/>
            <p:nvPr/>
          </p:nvSpPr>
          <p:spPr>
            <a:xfrm>
              <a:off x="3786188" y="1071550"/>
              <a:ext cx="1214440" cy="428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i="1" dirty="0"/>
                <a:t>SMS</a:t>
              </a:r>
            </a:p>
          </p:txBody>
        </p:sp>
        <p:sp>
          <p:nvSpPr>
            <p:cNvPr id="24" name="Elipse 23"/>
            <p:cNvSpPr/>
            <p:nvPr/>
          </p:nvSpPr>
          <p:spPr>
            <a:xfrm>
              <a:off x="6286512" y="2857496"/>
              <a:ext cx="1660509" cy="4381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i="1" dirty="0"/>
                <a:t>SETRAN</a:t>
              </a:r>
            </a:p>
          </p:txBody>
        </p:sp>
        <p:sp>
          <p:nvSpPr>
            <p:cNvPr id="22" name="Elipse 21"/>
            <p:cNvSpPr/>
            <p:nvPr/>
          </p:nvSpPr>
          <p:spPr>
            <a:xfrm>
              <a:off x="3571868" y="4357725"/>
              <a:ext cx="2214568" cy="6429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i="1" dirty="0">
                  <a:solidFill>
                    <a:srgbClr val="FFFFFF"/>
                  </a:solidFill>
                  <a:ea typeface="ＭＳ Ｐゴシック" pitchFamily="-84" charset="-128"/>
                </a:rPr>
                <a:t>INSTITUTO DE CRIMINALÍSTICA</a:t>
              </a:r>
            </a:p>
          </p:txBody>
        </p:sp>
        <p:sp>
          <p:nvSpPr>
            <p:cNvPr id="27" name="Elipse 26"/>
            <p:cNvSpPr/>
            <p:nvPr/>
          </p:nvSpPr>
          <p:spPr>
            <a:xfrm>
              <a:off x="1643042" y="1714488"/>
              <a:ext cx="1441436" cy="4222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i="1" dirty="0"/>
                <a:t>SIATE</a:t>
              </a:r>
            </a:p>
          </p:txBody>
        </p:sp>
        <p:sp>
          <p:nvSpPr>
            <p:cNvPr id="28" name="Elipse 27"/>
            <p:cNvSpPr/>
            <p:nvPr/>
          </p:nvSpPr>
          <p:spPr>
            <a:xfrm>
              <a:off x="1142976" y="2786058"/>
              <a:ext cx="1533506" cy="5746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BPTRAN</a:t>
              </a:r>
            </a:p>
          </p:txBody>
        </p:sp>
        <p:sp>
          <p:nvSpPr>
            <p:cNvPr id="21" name="Elipse 20"/>
            <p:cNvSpPr/>
            <p:nvPr/>
          </p:nvSpPr>
          <p:spPr>
            <a:xfrm>
              <a:off x="5572132" y="1643050"/>
              <a:ext cx="1439851" cy="500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i="1" dirty="0"/>
                <a:t>DPRF</a:t>
              </a:r>
            </a:p>
          </p:txBody>
        </p:sp>
        <p:pic>
          <p:nvPicPr>
            <p:cNvPr id="18444" name="Imagem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28926" y="1857364"/>
              <a:ext cx="3143237" cy="20954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/>
            </a:extLst>
          </p:spPr>
        </p:pic>
        <p:sp>
          <p:nvSpPr>
            <p:cNvPr id="15" name="Elipse 20"/>
            <p:cNvSpPr/>
            <p:nvPr/>
          </p:nvSpPr>
          <p:spPr>
            <a:xfrm>
              <a:off x="1714480" y="4000504"/>
              <a:ext cx="1312847" cy="5127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i="1" dirty="0"/>
                <a:t>BPRV</a:t>
              </a:r>
            </a:p>
          </p:txBody>
        </p:sp>
      </p:grp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51115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Comitê de Análise dos Acidentes de Trânsito</a:t>
            </a:r>
            <a:endParaRPr lang="pt-BR" sz="3200" b="1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57224" y="5286388"/>
            <a:ext cx="7500989" cy="13542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Do total de 258 acidentes fatais (263 mortes), 183 ou  70,9% foram analisados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2012\BLOOMBERG\LOGOS\LOGO Vida no Trânsi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42852"/>
            <a:ext cx="1500166" cy="106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-8" y="1214422"/>
          <a:ext cx="9144016" cy="5021997"/>
        </p:xfrm>
        <a:graphic>
          <a:graphicData uri="http://schemas.openxmlformats.org/drawingml/2006/table">
            <a:tbl>
              <a:tblPr/>
              <a:tblGrid>
                <a:gridCol w="640252"/>
                <a:gridCol w="200808"/>
                <a:gridCol w="200808"/>
                <a:gridCol w="200808"/>
                <a:gridCol w="200808"/>
                <a:gridCol w="200808"/>
                <a:gridCol w="200808"/>
                <a:gridCol w="349230"/>
                <a:gridCol w="349230"/>
                <a:gridCol w="200808"/>
                <a:gridCol w="200808"/>
                <a:gridCol w="200808"/>
                <a:gridCol w="200808"/>
                <a:gridCol w="200808"/>
                <a:gridCol w="200808"/>
                <a:gridCol w="200808"/>
                <a:gridCol w="349230"/>
                <a:gridCol w="349230"/>
                <a:gridCol w="200808"/>
                <a:gridCol w="200808"/>
                <a:gridCol w="200808"/>
                <a:gridCol w="200808"/>
                <a:gridCol w="349230"/>
                <a:gridCol w="349230"/>
                <a:gridCol w="349230"/>
                <a:gridCol w="349230"/>
                <a:gridCol w="349230"/>
                <a:gridCol w="200808"/>
                <a:gridCol w="349230"/>
                <a:gridCol w="349230"/>
                <a:gridCol w="349230"/>
                <a:gridCol w="349230"/>
                <a:gridCol w="349230"/>
              </a:tblGrid>
              <a:tr h="25003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Pontos: 10 / 8 / 6 / 4 / 2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Pontos: 5 / 3 / 1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1200" b="1" i="1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Acidentes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 gridSpan="8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Fatores de Risco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 rowSpan="2" gridSpan="10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Condutas de Risco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Proteção Inadequada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Grupos de Vitimas 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00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gridSpan="10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07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Velocidade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Álcool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Infraestrutura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Veículo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Fadiga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Visibilidade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Drogas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Celular/Fone ouvido/Fator de Distração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Idade do pedestre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Cond. Climáticas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Habilitação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Trans. local proibido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Trans. local impróprio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Mudança pista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Distância entre veículos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Desrespeito sinalização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Converter/cruzar s/ dar preferência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Evitabilidade/Direção defensiva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Direção perigosa do motociclista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Atitude imprudente do pedestre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Capacete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Cinto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Proteção do ocupante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Objetos laterais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Atenção ao trauma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Motociclistas (garupa)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Pedestre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Ciclistas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Condutor veículo leve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Passageiro veiculo leve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Cond / passag. ônibus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Cond / passag. veíc pesado</a:t>
                      </a:r>
                    </a:p>
                  </a:txBody>
                  <a:tcPr marL="6385" marR="6385" marT="638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</a:tr>
              <a:tr h="25003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Acid 1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38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03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Acid 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38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03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Acid 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38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4" name="Título 13"/>
          <p:cNvSpPr txBox="1">
            <a:spLocks/>
          </p:cNvSpPr>
          <p:nvPr/>
        </p:nvSpPr>
        <p:spPr>
          <a:xfrm>
            <a:off x="1142976" y="274638"/>
            <a:ext cx="697232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Planilha Múltipla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2" descr="C:\Documents and Settings\msaad\Desktop\images 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6557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1571612"/>
            <a:ext cx="46166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dirty="0" smtClean="0"/>
              <a:t>Fatores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4282" y="4214818"/>
            <a:ext cx="461665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dirty="0" smtClean="0"/>
              <a:t>Condutas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071670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Fatores e Condutas de Risco  - 2012</a:t>
            </a:r>
            <a:endParaRPr lang="pt-BR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4429124" y="2143116"/>
            <a:ext cx="3890689" cy="715969"/>
            <a:chOff x="4429124" y="2143116"/>
            <a:chExt cx="3890689" cy="715969"/>
          </a:xfrm>
        </p:grpSpPr>
        <p:grpSp>
          <p:nvGrpSpPr>
            <p:cNvPr id="15" name="Grupo 14"/>
            <p:cNvGrpSpPr/>
            <p:nvPr/>
          </p:nvGrpSpPr>
          <p:grpSpPr>
            <a:xfrm>
              <a:off x="4429124" y="2143116"/>
              <a:ext cx="3890689" cy="714380"/>
              <a:chOff x="4429124" y="2143116"/>
              <a:chExt cx="3890689" cy="714380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7858148" y="2143116"/>
                <a:ext cx="461665" cy="7143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pt-BR" dirty="0" smtClean="0"/>
                  <a:t>FOCO</a:t>
                </a:r>
                <a:endParaRPr lang="pt-BR" dirty="0"/>
              </a:p>
            </p:txBody>
          </p:sp>
          <p:cxnSp>
            <p:nvCxnSpPr>
              <p:cNvPr id="13" name="Conector reto 12"/>
              <p:cNvCxnSpPr/>
              <p:nvPr/>
            </p:nvCxnSpPr>
            <p:spPr>
              <a:xfrm rot="10800000">
                <a:off x="4429124" y="2143117"/>
                <a:ext cx="342902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ector reto 13"/>
            <p:cNvCxnSpPr/>
            <p:nvPr/>
          </p:nvCxnSpPr>
          <p:spPr>
            <a:xfrm rot="10800000">
              <a:off x="4500562" y="2857497"/>
              <a:ext cx="34290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/>
          <p:cNvGrpSpPr/>
          <p:nvPr/>
        </p:nvGrpSpPr>
        <p:grpSpPr>
          <a:xfrm>
            <a:off x="4396087" y="5143512"/>
            <a:ext cx="3890689" cy="715969"/>
            <a:chOff x="4429124" y="2143116"/>
            <a:chExt cx="3890689" cy="715969"/>
          </a:xfrm>
        </p:grpSpPr>
        <p:grpSp>
          <p:nvGrpSpPr>
            <p:cNvPr id="18" name="Grupo 14"/>
            <p:cNvGrpSpPr/>
            <p:nvPr/>
          </p:nvGrpSpPr>
          <p:grpSpPr>
            <a:xfrm>
              <a:off x="4429124" y="2143116"/>
              <a:ext cx="3890689" cy="714380"/>
              <a:chOff x="4429124" y="2143116"/>
              <a:chExt cx="3890689" cy="714380"/>
            </a:xfrm>
          </p:grpSpPr>
          <p:sp>
            <p:nvSpPr>
              <p:cNvPr id="20" name="CaixaDeTexto 19"/>
              <p:cNvSpPr txBox="1"/>
              <p:nvPr/>
            </p:nvSpPr>
            <p:spPr>
              <a:xfrm>
                <a:off x="7858148" y="2143116"/>
                <a:ext cx="461665" cy="7143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pt-BR" dirty="0" smtClean="0"/>
                  <a:t>FOCO</a:t>
                </a:r>
                <a:endParaRPr lang="pt-BR" dirty="0"/>
              </a:p>
            </p:txBody>
          </p:sp>
          <p:cxnSp>
            <p:nvCxnSpPr>
              <p:cNvPr id="21" name="Conector reto 20"/>
              <p:cNvCxnSpPr/>
              <p:nvPr/>
            </p:nvCxnSpPr>
            <p:spPr>
              <a:xfrm rot="10800000">
                <a:off x="4429124" y="2143117"/>
                <a:ext cx="3429024" cy="1588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Conector reto 18"/>
            <p:cNvCxnSpPr/>
            <p:nvPr/>
          </p:nvCxnSpPr>
          <p:spPr>
            <a:xfrm rot="10800000">
              <a:off x="4500562" y="2857497"/>
              <a:ext cx="3429024" cy="1588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Gráfico 21"/>
          <p:cNvGraphicFramePr>
            <a:graphicFrameLocks/>
          </p:cNvGraphicFramePr>
          <p:nvPr/>
        </p:nvGraphicFramePr>
        <p:xfrm>
          <a:off x="1571604" y="1071546"/>
          <a:ext cx="6334128" cy="223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/>
        </p:nvGraphicFramePr>
        <p:xfrm>
          <a:off x="642910" y="3429000"/>
          <a:ext cx="7143800" cy="311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1571604" y="6286520"/>
            <a:ext cx="550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Comitê de Análise de Acidentes de Trânsito – Projeto Vida no Trânsito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974</Words>
  <Application>Microsoft Office PowerPoint</Application>
  <PresentationFormat>Apresentação na tela (4:3)</PresentationFormat>
  <Paragraphs>625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Comitê de Análise dos Acidentes de Trânsito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Vera Lidia Alves de Oliveira</dc:creator>
  <cp:lastModifiedBy>Vera Lidia Alves de Oliveira</cp:lastModifiedBy>
  <cp:revision>86</cp:revision>
  <dcterms:created xsi:type="dcterms:W3CDTF">2013-08-23T16:29:55Z</dcterms:created>
  <dcterms:modified xsi:type="dcterms:W3CDTF">2013-12-16T12:34:39Z</dcterms:modified>
</cp:coreProperties>
</file>